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9" r:id="rId6"/>
    <p:sldMasterId id="2147484210" r:id="rId7"/>
    <p:sldMasterId id="2147484225" r:id="rId8"/>
    <p:sldMasterId id="2147484239" r:id="rId9"/>
  </p:sldMasterIdLst>
  <p:notesMasterIdLst>
    <p:notesMasterId r:id="rId83"/>
  </p:notesMasterIdLst>
  <p:handoutMasterIdLst>
    <p:handoutMasterId r:id="rId84"/>
  </p:handoutMasterIdLst>
  <p:sldIdLst>
    <p:sldId id="465" r:id="rId10"/>
    <p:sldId id="258" r:id="rId11"/>
    <p:sldId id="467" r:id="rId12"/>
    <p:sldId id="466" r:id="rId13"/>
    <p:sldId id="340" r:id="rId14"/>
    <p:sldId id="471" r:id="rId15"/>
    <p:sldId id="468" r:id="rId16"/>
    <p:sldId id="469" r:id="rId17"/>
    <p:sldId id="470" r:id="rId18"/>
    <p:sldId id="472" r:id="rId19"/>
    <p:sldId id="473" r:id="rId20"/>
    <p:sldId id="475" r:id="rId21"/>
    <p:sldId id="474" r:id="rId22"/>
    <p:sldId id="476" r:id="rId23"/>
    <p:sldId id="477" r:id="rId24"/>
    <p:sldId id="478" r:id="rId25"/>
    <p:sldId id="479" r:id="rId26"/>
    <p:sldId id="480" r:id="rId27"/>
    <p:sldId id="489" r:id="rId28"/>
    <p:sldId id="481" r:id="rId29"/>
    <p:sldId id="482" r:id="rId30"/>
    <p:sldId id="483" r:id="rId31"/>
    <p:sldId id="484" r:id="rId32"/>
    <p:sldId id="485" r:id="rId33"/>
    <p:sldId id="486" r:id="rId34"/>
    <p:sldId id="487" r:id="rId35"/>
    <p:sldId id="435" r:id="rId36"/>
    <p:sldId id="342" r:id="rId37"/>
    <p:sldId id="343" r:id="rId38"/>
    <p:sldId id="344" r:id="rId39"/>
    <p:sldId id="345" r:id="rId40"/>
    <p:sldId id="346" r:id="rId41"/>
    <p:sldId id="436" r:id="rId42"/>
    <p:sldId id="437" r:id="rId43"/>
    <p:sldId id="438" r:id="rId44"/>
    <p:sldId id="350" r:id="rId45"/>
    <p:sldId id="490" r:id="rId46"/>
    <p:sldId id="496" r:id="rId47"/>
    <p:sldId id="488" r:id="rId48"/>
    <p:sldId id="352" r:id="rId49"/>
    <p:sldId id="353" r:id="rId50"/>
    <p:sldId id="354" r:id="rId51"/>
    <p:sldId id="355" r:id="rId52"/>
    <p:sldId id="356" r:id="rId53"/>
    <p:sldId id="357" r:id="rId54"/>
    <p:sldId id="358" r:id="rId55"/>
    <p:sldId id="491" r:id="rId56"/>
    <p:sldId id="492" r:id="rId57"/>
    <p:sldId id="359" r:id="rId58"/>
    <p:sldId id="360" r:id="rId59"/>
    <p:sldId id="361" r:id="rId60"/>
    <p:sldId id="493" r:id="rId61"/>
    <p:sldId id="362" r:id="rId62"/>
    <p:sldId id="363" r:id="rId63"/>
    <p:sldId id="364" r:id="rId64"/>
    <p:sldId id="365" r:id="rId65"/>
    <p:sldId id="464" r:id="rId66"/>
    <p:sldId id="439" r:id="rId67"/>
    <p:sldId id="442" r:id="rId68"/>
    <p:sldId id="494" r:id="rId69"/>
    <p:sldId id="447" r:id="rId70"/>
    <p:sldId id="495" r:id="rId71"/>
    <p:sldId id="440" r:id="rId72"/>
    <p:sldId id="441" r:id="rId73"/>
    <p:sldId id="373" r:id="rId74"/>
    <p:sldId id="374" r:id="rId75"/>
    <p:sldId id="375" r:id="rId76"/>
    <p:sldId id="376" r:id="rId77"/>
    <p:sldId id="377" r:id="rId78"/>
    <p:sldId id="378" r:id="rId79"/>
    <p:sldId id="379" r:id="rId80"/>
    <p:sldId id="380" r:id="rId81"/>
    <p:sldId id="388" r:id="rId8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ggy" initials="P" lastIdx="88" clrIdx="0">
    <p:extLst>
      <p:ext uri="{19B8F6BF-5375-455C-9EA6-DF929625EA0E}">
        <p15:presenceInfo xmlns:p15="http://schemas.microsoft.com/office/powerpoint/2012/main" userId="Peggy" providerId="None"/>
      </p:ext>
    </p:extLst>
  </p:cmAuthor>
  <p:cmAuthor id="2" name="Debra Greene" initials="DG" lastIdx="19" clrIdx="1">
    <p:extLst>
      <p:ext uri="{19B8F6BF-5375-455C-9EA6-DF929625EA0E}">
        <p15:presenceInfo xmlns:p15="http://schemas.microsoft.com/office/powerpoint/2012/main" userId="Debra Greene" providerId="None"/>
      </p:ext>
    </p:extLst>
  </p:cmAuthor>
  <p:cmAuthor id="3" name="Emily Ramasamy" initials="ER" lastIdx="8" clrIdx="2">
    <p:extLst>
      <p:ext uri="{19B8F6BF-5375-455C-9EA6-DF929625EA0E}">
        <p15:presenceInfo xmlns:p15="http://schemas.microsoft.com/office/powerpoint/2012/main" userId="Emily Ramasam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A12"/>
    <a:srgbClr val="E86746"/>
    <a:srgbClr val="4C4845"/>
    <a:srgbClr val="DEE1DF"/>
    <a:srgbClr val="000000"/>
    <a:srgbClr val="0085BA"/>
    <a:srgbClr val="53C9E4"/>
    <a:srgbClr val="96E757"/>
    <a:srgbClr val="DEDECC"/>
    <a:srgbClr val="C1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2" autoAdjust="0"/>
    <p:restoredTop sz="78188" autoAdjust="0"/>
  </p:normalViewPr>
  <p:slideViewPr>
    <p:cSldViewPr>
      <p:cViewPr varScale="1">
        <p:scale>
          <a:sx n="55" d="100"/>
          <a:sy n="55" d="100"/>
        </p:scale>
        <p:origin x="1570" y="43"/>
      </p:cViewPr>
      <p:guideLst>
        <p:guide orient="horz" pos="2160"/>
        <p:guide pos="2880"/>
      </p:guideLst>
    </p:cSldViewPr>
  </p:slideViewPr>
  <p:outlineViewPr>
    <p:cViewPr>
      <p:scale>
        <a:sx n="33" d="100"/>
        <a:sy n="33" d="100"/>
      </p:scale>
      <p:origin x="42" y="14850"/>
    </p:cViewPr>
  </p:outlineViewPr>
  <p:notesTextViewPr>
    <p:cViewPr>
      <p:scale>
        <a:sx n="100" d="100"/>
        <a:sy n="100" d="100"/>
      </p:scale>
      <p:origin x="0" y="0"/>
    </p:cViewPr>
  </p:notesTextViewPr>
  <p:sorterViewPr>
    <p:cViewPr>
      <p:scale>
        <a:sx n="66" d="100"/>
        <a:sy n="66" d="100"/>
      </p:scale>
      <p:origin x="0" y="8322"/>
    </p:cViewPr>
  </p:sorterViewPr>
  <p:notesViewPr>
    <p:cSldViewPr>
      <p:cViewPr>
        <p:scale>
          <a:sx n="100" d="100"/>
          <a:sy n="100" d="100"/>
        </p:scale>
        <p:origin x="-1548" y="84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Master" Target="slideMasters/slideMaster2.xml"/><Relationship Id="rId71"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3.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AC3F5-FE90-464A-8F08-B79ADD8856F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72D72A93-2E75-459B-A9DA-08228F89A594}">
      <dgm:prSet phldrT="[Text]"/>
      <dgm:spPr>
        <a:solidFill>
          <a:srgbClr val="E86746"/>
        </a:solidFill>
      </dgm:spPr>
      <dgm:t>
        <a:bodyPr/>
        <a:lstStyle/>
        <a:p>
          <a:r>
            <a:rPr lang="en-US" dirty="0" smtClean="0"/>
            <a:t>Solution- Focused Climate </a:t>
          </a:r>
          <a:endParaRPr lang="en-US" dirty="0"/>
        </a:p>
      </dgm:t>
    </dgm:pt>
    <dgm:pt modelId="{DF138AD0-FD2D-464F-8148-712958A5B8ED}" type="parTrans" cxnId="{0EEFC38A-8935-4C42-A749-8B1FF50952CA}">
      <dgm:prSet/>
      <dgm:spPr/>
      <dgm:t>
        <a:bodyPr/>
        <a:lstStyle/>
        <a:p>
          <a:endParaRPr lang="en-US"/>
        </a:p>
      </dgm:t>
    </dgm:pt>
    <dgm:pt modelId="{9B2F0B3A-613F-48F3-B378-56B414938472}" type="sibTrans" cxnId="{0EEFC38A-8935-4C42-A749-8B1FF50952CA}">
      <dgm:prSet/>
      <dgm:spPr/>
      <dgm:t>
        <a:bodyPr/>
        <a:lstStyle/>
        <a:p>
          <a:endParaRPr lang="en-US"/>
        </a:p>
      </dgm:t>
    </dgm:pt>
    <dgm:pt modelId="{4DF88D27-BFA5-4D3E-9EDD-D4459D54E1B9}">
      <dgm:prSet phldrT="[Text]"/>
      <dgm:spPr>
        <a:solidFill>
          <a:srgbClr val="FF9A12"/>
        </a:solidFill>
      </dgm:spPr>
      <dgm:t>
        <a:bodyPr/>
        <a:lstStyle/>
        <a:p>
          <a:r>
            <a:rPr lang="en-US" dirty="0" smtClean="0"/>
            <a:t>Coaching</a:t>
          </a:r>
          <a:endParaRPr lang="en-US" dirty="0"/>
        </a:p>
      </dgm:t>
    </dgm:pt>
    <dgm:pt modelId="{7AA31C1B-9C6A-4858-8E2F-C324F715A711}" type="parTrans" cxnId="{42E5B097-AE3F-454A-A6C6-7EABA58A6734}">
      <dgm:prSet/>
      <dgm:spPr/>
      <dgm:t>
        <a:bodyPr/>
        <a:lstStyle/>
        <a:p>
          <a:endParaRPr lang="en-US"/>
        </a:p>
      </dgm:t>
    </dgm:pt>
    <dgm:pt modelId="{537BDCD2-7664-4AE9-9ADE-C790B30728FC}" type="sibTrans" cxnId="{42E5B097-AE3F-454A-A6C6-7EABA58A6734}">
      <dgm:prSet/>
      <dgm:spPr/>
      <dgm:t>
        <a:bodyPr/>
        <a:lstStyle/>
        <a:p>
          <a:endParaRPr lang="en-US"/>
        </a:p>
      </dgm:t>
    </dgm:pt>
    <dgm:pt modelId="{10F33B76-3A72-4C93-824C-B2801F6A7F0C}">
      <dgm:prSet phldrT="[Text]"/>
      <dgm:spPr>
        <a:solidFill>
          <a:srgbClr val="0085BA"/>
        </a:solidFill>
      </dgm:spPr>
      <dgm:t>
        <a:bodyPr/>
        <a:lstStyle/>
        <a:p>
          <a:r>
            <a:rPr lang="en-US" dirty="0" smtClean="0"/>
            <a:t>Mapping</a:t>
          </a:r>
          <a:endParaRPr lang="en-US" dirty="0"/>
        </a:p>
      </dgm:t>
    </dgm:pt>
    <dgm:pt modelId="{04CE999F-DE55-4313-B84A-44A49F19D4B2}" type="parTrans" cxnId="{C63A72CA-F459-4BA0-837D-1AAAAC18E254}">
      <dgm:prSet/>
      <dgm:spPr/>
      <dgm:t>
        <a:bodyPr/>
        <a:lstStyle/>
        <a:p>
          <a:endParaRPr lang="en-US"/>
        </a:p>
      </dgm:t>
    </dgm:pt>
    <dgm:pt modelId="{82466BC7-EF10-44B5-A333-F82634AE4A23}" type="sibTrans" cxnId="{C63A72CA-F459-4BA0-837D-1AAAAC18E254}">
      <dgm:prSet/>
      <dgm:spPr/>
      <dgm:t>
        <a:bodyPr/>
        <a:lstStyle/>
        <a:p>
          <a:endParaRPr lang="en-US"/>
        </a:p>
      </dgm:t>
    </dgm:pt>
    <dgm:pt modelId="{F7B8854D-EAB2-4FD4-80EB-172295365680}" type="pres">
      <dgm:prSet presAssocID="{2C1AC3F5-FE90-464A-8F08-B79ADD8856FC}" presName="Name0" presStyleCnt="0">
        <dgm:presLayoutVars>
          <dgm:dir/>
          <dgm:resizeHandles val="exact"/>
        </dgm:presLayoutVars>
      </dgm:prSet>
      <dgm:spPr/>
      <dgm:t>
        <a:bodyPr/>
        <a:lstStyle/>
        <a:p>
          <a:endParaRPr lang="en-US"/>
        </a:p>
      </dgm:t>
    </dgm:pt>
    <dgm:pt modelId="{233B4919-9064-4880-AEFB-F6E43120B096}" type="pres">
      <dgm:prSet presAssocID="{72D72A93-2E75-459B-A9DA-08228F89A594}" presName="node" presStyleLbl="node1" presStyleIdx="0" presStyleCnt="3">
        <dgm:presLayoutVars>
          <dgm:bulletEnabled val="1"/>
        </dgm:presLayoutVars>
      </dgm:prSet>
      <dgm:spPr/>
      <dgm:t>
        <a:bodyPr/>
        <a:lstStyle/>
        <a:p>
          <a:endParaRPr lang="en-US"/>
        </a:p>
      </dgm:t>
    </dgm:pt>
    <dgm:pt modelId="{4F6CA89B-E288-4619-B7DE-5ED6FE395541}" type="pres">
      <dgm:prSet presAssocID="{9B2F0B3A-613F-48F3-B378-56B414938472}" presName="sibTrans" presStyleCnt="0"/>
      <dgm:spPr/>
    </dgm:pt>
    <dgm:pt modelId="{4C5A660B-686C-4CBE-A667-F1FB589857E2}" type="pres">
      <dgm:prSet presAssocID="{4DF88D27-BFA5-4D3E-9EDD-D4459D54E1B9}" presName="node" presStyleLbl="node1" presStyleIdx="1" presStyleCnt="3">
        <dgm:presLayoutVars>
          <dgm:bulletEnabled val="1"/>
        </dgm:presLayoutVars>
      </dgm:prSet>
      <dgm:spPr/>
      <dgm:t>
        <a:bodyPr/>
        <a:lstStyle/>
        <a:p>
          <a:endParaRPr lang="en-US"/>
        </a:p>
      </dgm:t>
    </dgm:pt>
    <dgm:pt modelId="{7BA833F0-4DE0-490F-A1A7-E8E4806CFA78}" type="pres">
      <dgm:prSet presAssocID="{537BDCD2-7664-4AE9-9ADE-C790B30728FC}" presName="sibTrans" presStyleCnt="0"/>
      <dgm:spPr/>
    </dgm:pt>
    <dgm:pt modelId="{388653CE-71B3-47B1-9602-9A7D7912F32A}" type="pres">
      <dgm:prSet presAssocID="{10F33B76-3A72-4C93-824C-B2801F6A7F0C}" presName="node" presStyleLbl="node1" presStyleIdx="2" presStyleCnt="3">
        <dgm:presLayoutVars>
          <dgm:bulletEnabled val="1"/>
        </dgm:presLayoutVars>
      </dgm:prSet>
      <dgm:spPr/>
      <dgm:t>
        <a:bodyPr/>
        <a:lstStyle/>
        <a:p>
          <a:endParaRPr lang="en-US"/>
        </a:p>
      </dgm:t>
    </dgm:pt>
  </dgm:ptLst>
  <dgm:cxnLst>
    <dgm:cxn modelId="{2399FF58-FE23-4D5B-BBEA-1377C55D9595}" type="presOf" srcId="{10F33B76-3A72-4C93-824C-B2801F6A7F0C}" destId="{388653CE-71B3-47B1-9602-9A7D7912F32A}" srcOrd="0" destOrd="0" presId="urn:microsoft.com/office/officeart/2005/8/layout/hList6"/>
    <dgm:cxn modelId="{96CD218B-8ECD-42CC-B363-B05BA814514E}" type="presOf" srcId="{72D72A93-2E75-459B-A9DA-08228F89A594}" destId="{233B4919-9064-4880-AEFB-F6E43120B096}" srcOrd="0" destOrd="0" presId="urn:microsoft.com/office/officeart/2005/8/layout/hList6"/>
    <dgm:cxn modelId="{42E5B097-AE3F-454A-A6C6-7EABA58A6734}" srcId="{2C1AC3F5-FE90-464A-8F08-B79ADD8856FC}" destId="{4DF88D27-BFA5-4D3E-9EDD-D4459D54E1B9}" srcOrd="1" destOrd="0" parTransId="{7AA31C1B-9C6A-4858-8E2F-C324F715A711}" sibTransId="{537BDCD2-7664-4AE9-9ADE-C790B30728FC}"/>
    <dgm:cxn modelId="{54DD3BF7-4CEB-4B33-B1AC-CE76E65342D1}" type="presOf" srcId="{4DF88D27-BFA5-4D3E-9EDD-D4459D54E1B9}" destId="{4C5A660B-686C-4CBE-A667-F1FB589857E2}" srcOrd="0" destOrd="0" presId="urn:microsoft.com/office/officeart/2005/8/layout/hList6"/>
    <dgm:cxn modelId="{2584E6ED-B99B-491D-858D-D3A320EE239E}" type="presOf" srcId="{2C1AC3F5-FE90-464A-8F08-B79ADD8856FC}" destId="{F7B8854D-EAB2-4FD4-80EB-172295365680}" srcOrd="0" destOrd="0" presId="urn:microsoft.com/office/officeart/2005/8/layout/hList6"/>
    <dgm:cxn modelId="{0EEFC38A-8935-4C42-A749-8B1FF50952CA}" srcId="{2C1AC3F5-FE90-464A-8F08-B79ADD8856FC}" destId="{72D72A93-2E75-459B-A9DA-08228F89A594}" srcOrd="0" destOrd="0" parTransId="{DF138AD0-FD2D-464F-8148-712958A5B8ED}" sibTransId="{9B2F0B3A-613F-48F3-B378-56B414938472}"/>
    <dgm:cxn modelId="{C63A72CA-F459-4BA0-837D-1AAAAC18E254}" srcId="{2C1AC3F5-FE90-464A-8F08-B79ADD8856FC}" destId="{10F33B76-3A72-4C93-824C-B2801F6A7F0C}" srcOrd="2" destOrd="0" parTransId="{04CE999F-DE55-4313-B84A-44A49F19D4B2}" sibTransId="{82466BC7-EF10-44B5-A333-F82634AE4A23}"/>
    <dgm:cxn modelId="{9C11443A-9627-4E50-91E0-1298C3137869}" type="presParOf" srcId="{F7B8854D-EAB2-4FD4-80EB-172295365680}" destId="{233B4919-9064-4880-AEFB-F6E43120B096}" srcOrd="0" destOrd="0" presId="urn:microsoft.com/office/officeart/2005/8/layout/hList6"/>
    <dgm:cxn modelId="{A8AB1740-C0EB-4627-AA71-FCA81D2F4528}" type="presParOf" srcId="{F7B8854D-EAB2-4FD4-80EB-172295365680}" destId="{4F6CA89B-E288-4619-B7DE-5ED6FE395541}" srcOrd="1" destOrd="0" presId="urn:microsoft.com/office/officeart/2005/8/layout/hList6"/>
    <dgm:cxn modelId="{04ED4F02-81F3-4690-814C-E7C181A436EA}" type="presParOf" srcId="{F7B8854D-EAB2-4FD4-80EB-172295365680}" destId="{4C5A660B-686C-4CBE-A667-F1FB589857E2}" srcOrd="2" destOrd="0" presId="urn:microsoft.com/office/officeart/2005/8/layout/hList6"/>
    <dgm:cxn modelId="{C9C0C25E-8EDE-422D-81EC-41B49AE66D8E}" type="presParOf" srcId="{F7B8854D-EAB2-4FD4-80EB-172295365680}" destId="{7BA833F0-4DE0-490F-A1A7-E8E4806CFA78}" srcOrd="3" destOrd="0" presId="urn:microsoft.com/office/officeart/2005/8/layout/hList6"/>
    <dgm:cxn modelId="{E0A35019-553E-4399-A112-001D2A5D03D4}" type="presParOf" srcId="{F7B8854D-EAB2-4FD4-80EB-172295365680}" destId="{388653CE-71B3-47B1-9602-9A7D7912F32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729E9F6-A676-469D-9225-3F9A78B2F489}" type="doc">
      <dgm:prSet loTypeId="urn:microsoft.com/office/officeart/2005/8/layout/hProcess9" loCatId="process" qsTypeId="urn:microsoft.com/office/officeart/2005/8/quickstyle/simple1" qsCatId="simple" csTypeId="urn:microsoft.com/office/officeart/2005/8/colors/accent1_2" csCatId="accent1" phldr="1"/>
      <dgm:spPr/>
    </dgm:pt>
    <dgm:pt modelId="{C52D816E-F987-4B53-91FD-8CAF0D51593E}">
      <dgm:prSet phldrT="[Text]" custT="1"/>
      <dgm:spPr>
        <a:solidFill>
          <a:schemeClr val="accent1"/>
        </a:solidFill>
        <a:ln>
          <a:noFill/>
        </a:ln>
      </dgm:spPr>
      <dgm:t>
        <a:bodyPr/>
        <a:lstStyle/>
        <a:p>
          <a:pPr>
            <a:lnSpc>
              <a:spcPct val="100000"/>
            </a:lnSpc>
            <a:spcAft>
              <a:spcPts val="0"/>
            </a:spcAft>
          </a:pPr>
          <a:r>
            <a:rPr lang="en-US" sz="1400" dirty="0" smtClean="0"/>
            <a:t>Primary Prevention</a:t>
          </a:r>
        </a:p>
        <a:p>
          <a:pPr>
            <a:lnSpc>
              <a:spcPct val="100000"/>
            </a:lnSpc>
            <a:spcAft>
              <a:spcPts val="0"/>
            </a:spcAft>
          </a:pPr>
          <a:endParaRPr lang="en-US" sz="1400" dirty="0" smtClean="0"/>
        </a:p>
        <a:p>
          <a:pPr>
            <a:lnSpc>
              <a:spcPct val="100000"/>
            </a:lnSpc>
            <a:spcAft>
              <a:spcPts val="0"/>
            </a:spcAft>
          </a:pPr>
          <a:r>
            <a:rPr lang="en-US" sz="1400" dirty="0" smtClean="0"/>
            <a:t>Mini-training, cheat sheet, supervisory modeling</a:t>
          </a:r>
          <a:endParaRPr lang="en-US" sz="1400" dirty="0"/>
        </a:p>
      </dgm:t>
    </dgm:pt>
    <dgm:pt modelId="{B4281C35-B797-4ADC-B442-C484E1E9EB26}" type="parTrans" cxnId="{23904FFA-DFC2-4F48-81C5-BB297C4C14BD}">
      <dgm:prSet/>
      <dgm:spPr/>
      <dgm:t>
        <a:bodyPr/>
        <a:lstStyle/>
        <a:p>
          <a:endParaRPr lang="en-US"/>
        </a:p>
      </dgm:t>
    </dgm:pt>
    <dgm:pt modelId="{4AC622BA-4DD4-4738-9B17-78FD9974E29E}" type="sibTrans" cxnId="{23904FFA-DFC2-4F48-81C5-BB297C4C14BD}">
      <dgm:prSet/>
      <dgm:spPr/>
      <dgm:t>
        <a:bodyPr/>
        <a:lstStyle/>
        <a:p>
          <a:endParaRPr lang="en-US"/>
        </a:p>
      </dgm:t>
    </dgm:pt>
    <dgm:pt modelId="{9376497D-7E47-4FF3-B438-A5482A593F4B}">
      <dgm:prSet phldrT="[Text]" custT="1"/>
      <dgm:spPr>
        <a:solidFill>
          <a:schemeClr val="accent3"/>
        </a:solidFill>
        <a:ln>
          <a:noFill/>
        </a:ln>
      </dgm:spPr>
      <dgm:t>
        <a:bodyPr/>
        <a:lstStyle/>
        <a:p>
          <a:pPr>
            <a:lnSpc>
              <a:spcPct val="100000"/>
            </a:lnSpc>
            <a:spcAft>
              <a:spcPts val="0"/>
            </a:spcAft>
          </a:pPr>
          <a:r>
            <a:rPr lang="en-US" sz="1400" dirty="0" smtClean="0">
              <a:solidFill>
                <a:schemeClr val="bg1"/>
              </a:solidFill>
            </a:rPr>
            <a:t>Primary Intervention</a:t>
          </a:r>
        </a:p>
        <a:p>
          <a:pPr>
            <a:lnSpc>
              <a:spcPct val="100000"/>
            </a:lnSpc>
            <a:spcAft>
              <a:spcPts val="0"/>
            </a:spcAft>
          </a:pPr>
          <a:endParaRPr lang="en-US" sz="1400" dirty="0" smtClean="0">
            <a:solidFill>
              <a:schemeClr val="bg1"/>
            </a:solidFill>
          </a:endParaRPr>
        </a:p>
        <a:p>
          <a:pPr>
            <a:lnSpc>
              <a:spcPct val="100000"/>
            </a:lnSpc>
            <a:spcAft>
              <a:spcPts val="0"/>
            </a:spcAft>
          </a:pPr>
          <a:r>
            <a:rPr lang="en-US" sz="1400" dirty="0" smtClean="0">
              <a:solidFill>
                <a:schemeClr val="bg1"/>
              </a:solidFill>
            </a:rPr>
            <a:t>Approvals, correcting mistakes, reviewing overrides</a:t>
          </a:r>
          <a:endParaRPr lang="en-US" sz="1400" dirty="0">
            <a:solidFill>
              <a:schemeClr val="bg1"/>
            </a:solidFill>
          </a:endParaRPr>
        </a:p>
      </dgm:t>
    </dgm:pt>
    <dgm:pt modelId="{C680EEF7-E1F1-417A-9EDE-A6584FBD7143}" type="parTrans" cxnId="{CA7A5D09-940C-48F0-8139-59038D0FBA82}">
      <dgm:prSet/>
      <dgm:spPr/>
      <dgm:t>
        <a:bodyPr/>
        <a:lstStyle/>
        <a:p>
          <a:endParaRPr lang="en-US"/>
        </a:p>
      </dgm:t>
    </dgm:pt>
    <dgm:pt modelId="{ACA5477F-DDD5-4521-946B-7309CFCFF42A}" type="sibTrans" cxnId="{CA7A5D09-940C-48F0-8139-59038D0FBA82}">
      <dgm:prSet/>
      <dgm:spPr/>
      <dgm:t>
        <a:bodyPr/>
        <a:lstStyle/>
        <a:p>
          <a:endParaRPr lang="en-US"/>
        </a:p>
      </dgm:t>
    </dgm:pt>
    <dgm:pt modelId="{719A01EC-0DDC-4153-B644-DA0F371279DD}">
      <dgm:prSet phldrT="[Text]" custT="1"/>
      <dgm:spPr>
        <a:solidFill>
          <a:srgbClr val="96E757"/>
        </a:solidFill>
        <a:ln>
          <a:noFill/>
        </a:ln>
      </dgm:spPr>
      <dgm:t>
        <a:bodyPr/>
        <a:lstStyle/>
        <a:p>
          <a:pPr>
            <a:lnSpc>
              <a:spcPct val="100000"/>
            </a:lnSpc>
            <a:spcAft>
              <a:spcPts val="0"/>
            </a:spcAft>
          </a:pPr>
          <a:r>
            <a:rPr lang="en-US" sz="1400" dirty="0" smtClean="0">
              <a:solidFill>
                <a:schemeClr val="bg1"/>
              </a:solidFill>
            </a:rPr>
            <a:t>Tertiary Intervention</a:t>
          </a:r>
        </a:p>
        <a:p>
          <a:pPr>
            <a:lnSpc>
              <a:spcPct val="100000"/>
            </a:lnSpc>
            <a:spcAft>
              <a:spcPts val="0"/>
            </a:spcAft>
          </a:pPr>
          <a:endParaRPr lang="en-US" sz="1400" dirty="0" smtClean="0">
            <a:solidFill>
              <a:schemeClr val="bg1"/>
            </a:solidFill>
          </a:endParaRPr>
        </a:p>
        <a:p>
          <a:pPr>
            <a:lnSpc>
              <a:spcPct val="100000"/>
            </a:lnSpc>
            <a:spcAft>
              <a:spcPts val="0"/>
            </a:spcAft>
          </a:pPr>
          <a:r>
            <a:rPr lang="en-US" sz="1400" dirty="0" smtClean="0">
              <a:solidFill>
                <a:schemeClr val="bg1"/>
              </a:solidFill>
            </a:rPr>
            <a:t>Critical case review</a:t>
          </a:r>
          <a:endParaRPr lang="en-US" sz="1400" dirty="0">
            <a:solidFill>
              <a:schemeClr val="bg1"/>
            </a:solidFill>
          </a:endParaRPr>
        </a:p>
      </dgm:t>
    </dgm:pt>
    <dgm:pt modelId="{DF76B4DE-B5D7-4F72-86EE-82A6B99780CB}" type="parTrans" cxnId="{DA32D39C-1112-4679-AEFF-9161CF7067AD}">
      <dgm:prSet/>
      <dgm:spPr/>
      <dgm:t>
        <a:bodyPr/>
        <a:lstStyle/>
        <a:p>
          <a:endParaRPr lang="en-US"/>
        </a:p>
      </dgm:t>
    </dgm:pt>
    <dgm:pt modelId="{7EDA6EBB-E5F7-4769-9D13-CD98CFD41A01}" type="sibTrans" cxnId="{DA32D39C-1112-4679-AEFF-9161CF7067AD}">
      <dgm:prSet/>
      <dgm:spPr/>
      <dgm:t>
        <a:bodyPr/>
        <a:lstStyle/>
        <a:p>
          <a:endParaRPr lang="en-US"/>
        </a:p>
      </dgm:t>
    </dgm:pt>
    <dgm:pt modelId="{5873DC66-5188-4F37-BAF8-EB2696073227}">
      <dgm:prSet custT="1"/>
      <dgm:spPr>
        <a:solidFill>
          <a:schemeClr val="accent2"/>
        </a:solidFill>
        <a:ln>
          <a:noFill/>
        </a:ln>
      </dgm:spPr>
      <dgm:t>
        <a:bodyPr/>
        <a:lstStyle/>
        <a:p>
          <a:pPr>
            <a:lnSpc>
              <a:spcPct val="100000"/>
            </a:lnSpc>
            <a:spcAft>
              <a:spcPts val="0"/>
            </a:spcAft>
          </a:pPr>
          <a:r>
            <a:rPr lang="en-US" sz="1400" dirty="0" smtClean="0">
              <a:solidFill>
                <a:schemeClr val="bg1"/>
              </a:solidFill>
            </a:rPr>
            <a:t>Secondary</a:t>
          </a:r>
          <a:r>
            <a:rPr lang="en-US" sz="1400" dirty="0" smtClean="0">
              <a:solidFill>
                <a:schemeClr val="accent3"/>
              </a:solidFill>
            </a:rPr>
            <a:t> </a:t>
          </a:r>
          <a:r>
            <a:rPr lang="en-US" sz="1400" dirty="0" smtClean="0">
              <a:solidFill>
                <a:schemeClr val="bg1"/>
              </a:solidFill>
            </a:rPr>
            <a:t>Prevention</a:t>
          </a:r>
        </a:p>
        <a:p>
          <a:pPr>
            <a:lnSpc>
              <a:spcPct val="100000"/>
            </a:lnSpc>
            <a:spcAft>
              <a:spcPts val="0"/>
            </a:spcAft>
          </a:pPr>
          <a:endParaRPr lang="en-US" sz="1400" dirty="0" smtClean="0">
            <a:solidFill>
              <a:schemeClr val="bg1"/>
            </a:solidFill>
          </a:endParaRPr>
        </a:p>
        <a:p>
          <a:pPr>
            <a:lnSpc>
              <a:spcPct val="100000"/>
            </a:lnSpc>
            <a:spcAft>
              <a:spcPts val="0"/>
            </a:spcAft>
          </a:pPr>
          <a:r>
            <a:rPr lang="en-US" sz="1400" dirty="0" smtClean="0">
              <a:solidFill>
                <a:schemeClr val="bg1"/>
              </a:solidFill>
            </a:rPr>
            <a:t>Case conferences and group supervision</a:t>
          </a:r>
          <a:endParaRPr lang="en-US" sz="1400" dirty="0">
            <a:solidFill>
              <a:schemeClr val="bg1"/>
            </a:solidFill>
          </a:endParaRPr>
        </a:p>
      </dgm:t>
    </dgm:pt>
    <dgm:pt modelId="{E51048DF-BE82-4363-96D9-A9F1F63CCA11}" type="parTrans" cxnId="{4792851F-3255-4CB1-9CB9-6469C83788B1}">
      <dgm:prSet/>
      <dgm:spPr/>
      <dgm:t>
        <a:bodyPr/>
        <a:lstStyle/>
        <a:p>
          <a:endParaRPr lang="en-US"/>
        </a:p>
      </dgm:t>
    </dgm:pt>
    <dgm:pt modelId="{23B5063A-B993-44BF-9C9C-399DD05D587A}" type="sibTrans" cxnId="{4792851F-3255-4CB1-9CB9-6469C83788B1}">
      <dgm:prSet/>
      <dgm:spPr/>
      <dgm:t>
        <a:bodyPr/>
        <a:lstStyle/>
        <a:p>
          <a:endParaRPr lang="en-US"/>
        </a:p>
      </dgm:t>
    </dgm:pt>
    <dgm:pt modelId="{44C49291-666D-4C33-A85C-64A6AD974624}">
      <dgm:prSet custT="1"/>
      <dgm:spPr>
        <a:solidFill>
          <a:schemeClr val="accent4"/>
        </a:solidFill>
        <a:ln>
          <a:noFill/>
        </a:ln>
      </dgm:spPr>
      <dgm:t>
        <a:bodyPr/>
        <a:lstStyle/>
        <a:p>
          <a:pPr>
            <a:lnSpc>
              <a:spcPct val="100000"/>
            </a:lnSpc>
            <a:spcAft>
              <a:spcPts val="0"/>
            </a:spcAft>
          </a:pPr>
          <a:r>
            <a:rPr lang="en-US" sz="1400" dirty="0" smtClean="0">
              <a:solidFill>
                <a:schemeClr val="bg1"/>
              </a:solidFill>
            </a:rPr>
            <a:t>Secondary Intervention</a:t>
          </a:r>
        </a:p>
        <a:p>
          <a:pPr>
            <a:lnSpc>
              <a:spcPct val="100000"/>
            </a:lnSpc>
            <a:spcAft>
              <a:spcPts val="0"/>
            </a:spcAft>
          </a:pPr>
          <a:endParaRPr lang="en-US" sz="1400" dirty="0" smtClean="0">
            <a:solidFill>
              <a:schemeClr val="bg1"/>
            </a:solidFill>
          </a:endParaRPr>
        </a:p>
        <a:p>
          <a:pPr>
            <a:lnSpc>
              <a:spcPct val="100000"/>
            </a:lnSpc>
            <a:spcAft>
              <a:spcPts val="0"/>
            </a:spcAft>
          </a:pPr>
          <a:r>
            <a:rPr lang="en-US" sz="1400" dirty="0" smtClean="0">
              <a:solidFill>
                <a:schemeClr val="bg1"/>
              </a:solidFill>
            </a:rPr>
            <a:t>Supervisory case reading</a:t>
          </a:r>
          <a:endParaRPr lang="en-US" sz="1400" dirty="0">
            <a:solidFill>
              <a:schemeClr val="bg1"/>
            </a:solidFill>
          </a:endParaRPr>
        </a:p>
      </dgm:t>
    </dgm:pt>
    <dgm:pt modelId="{D3333B9D-066C-4E32-A606-7B1A35785770}" type="parTrans" cxnId="{7EF635FB-D07C-4BFD-9E28-8916397E9C8F}">
      <dgm:prSet/>
      <dgm:spPr/>
      <dgm:t>
        <a:bodyPr/>
        <a:lstStyle/>
        <a:p>
          <a:endParaRPr lang="en-US"/>
        </a:p>
      </dgm:t>
    </dgm:pt>
    <dgm:pt modelId="{1412C3B4-B207-40CB-9C0A-AA402F1772BF}" type="sibTrans" cxnId="{7EF635FB-D07C-4BFD-9E28-8916397E9C8F}">
      <dgm:prSet/>
      <dgm:spPr/>
      <dgm:t>
        <a:bodyPr/>
        <a:lstStyle/>
        <a:p>
          <a:endParaRPr lang="en-US"/>
        </a:p>
      </dgm:t>
    </dgm:pt>
    <dgm:pt modelId="{918E0BE6-843B-478E-86FC-C9731B7A2FB8}" type="pres">
      <dgm:prSet presAssocID="{5729E9F6-A676-469D-9225-3F9A78B2F489}" presName="CompostProcess" presStyleCnt="0">
        <dgm:presLayoutVars>
          <dgm:dir/>
          <dgm:resizeHandles val="exact"/>
        </dgm:presLayoutVars>
      </dgm:prSet>
      <dgm:spPr/>
    </dgm:pt>
    <dgm:pt modelId="{7D54C8A8-A91E-4949-870F-0D59F6D03753}" type="pres">
      <dgm:prSet presAssocID="{5729E9F6-A676-469D-9225-3F9A78B2F489}" presName="arrow" presStyleLbl="bgShp" presStyleIdx="0" presStyleCnt="1"/>
      <dgm:spPr>
        <a:solidFill>
          <a:srgbClr val="DEE1DF"/>
        </a:solidFill>
        <a:ln>
          <a:noFill/>
        </a:ln>
      </dgm:spPr>
    </dgm:pt>
    <dgm:pt modelId="{E862B707-D204-46E5-9F51-77B065DBE361}" type="pres">
      <dgm:prSet presAssocID="{5729E9F6-A676-469D-9225-3F9A78B2F489}" presName="linearProcess" presStyleCnt="0"/>
      <dgm:spPr/>
    </dgm:pt>
    <dgm:pt modelId="{C61E04F5-4F07-4BE5-910F-DE343A1318C1}" type="pres">
      <dgm:prSet presAssocID="{C52D816E-F987-4B53-91FD-8CAF0D51593E}" presName="textNode" presStyleLbl="node1" presStyleIdx="0" presStyleCnt="5" custLinFactNeighborX="-4574" custLinFactNeighborY="-463">
        <dgm:presLayoutVars>
          <dgm:bulletEnabled val="1"/>
        </dgm:presLayoutVars>
      </dgm:prSet>
      <dgm:spPr/>
      <dgm:t>
        <a:bodyPr/>
        <a:lstStyle/>
        <a:p>
          <a:endParaRPr lang="en-US"/>
        </a:p>
      </dgm:t>
    </dgm:pt>
    <dgm:pt modelId="{5888DBD5-9396-4843-BFD1-0A86031264D0}" type="pres">
      <dgm:prSet presAssocID="{4AC622BA-4DD4-4738-9B17-78FD9974E29E}" presName="sibTrans" presStyleCnt="0"/>
      <dgm:spPr/>
    </dgm:pt>
    <dgm:pt modelId="{AF75D578-6540-4DC5-A45C-DA9087F1EFF7}" type="pres">
      <dgm:prSet presAssocID="{5873DC66-5188-4F37-BAF8-EB2696073227}" presName="textNode" presStyleLbl="node1" presStyleIdx="1" presStyleCnt="5">
        <dgm:presLayoutVars>
          <dgm:bulletEnabled val="1"/>
        </dgm:presLayoutVars>
      </dgm:prSet>
      <dgm:spPr/>
      <dgm:t>
        <a:bodyPr/>
        <a:lstStyle/>
        <a:p>
          <a:endParaRPr lang="en-US"/>
        </a:p>
      </dgm:t>
    </dgm:pt>
    <dgm:pt modelId="{C631E905-ACAC-46F2-A64A-87614D69D0E5}" type="pres">
      <dgm:prSet presAssocID="{23B5063A-B993-44BF-9C9C-399DD05D587A}" presName="sibTrans" presStyleCnt="0"/>
      <dgm:spPr/>
    </dgm:pt>
    <dgm:pt modelId="{5887ADE4-BDB6-49C6-BCDD-A79EEC0649D4}" type="pres">
      <dgm:prSet presAssocID="{9376497D-7E47-4FF3-B438-A5482A593F4B}" presName="textNode" presStyleLbl="node1" presStyleIdx="2" presStyleCnt="5">
        <dgm:presLayoutVars>
          <dgm:bulletEnabled val="1"/>
        </dgm:presLayoutVars>
      </dgm:prSet>
      <dgm:spPr/>
      <dgm:t>
        <a:bodyPr/>
        <a:lstStyle/>
        <a:p>
          <a:endParaRPr lang="en-US"/>
        </a:p>
      </dgm:t>
    </dgm:pt>
    <dgm:pt modelId="{A6DF6EAA-74C1-4434-A97D-447E86B16ACB}" type="pres">
      <dgm:prSet presAssocID="{ACA5477F-DDD5-4521-946B-7309CFCFF42A}" presName="sibTrans" presStyleCnt="0"/>
      <dgm:spPr/>
    </dgm:pt>
    <dgm:pt modelId="{5242B381-73D0-4CA6-B2A9-7F0389D11421}" type="pres">
      <dgm:prSet presAssocID="{44C49291-666D-4C33-A85C-64A6AD974624}" presName="textNode" presStyleLbl="node1" presStyleIdx="3" presStyleCnt="5">
        <dgm:presLayoutVars>
          <dgm:bulletEnabled val="1"/>
        </dgm:presLayoutVars>
      </dgm:prSet>
      <dgm:spPr/>
      <dgm:t>
        <a:bodyPr/>
        <a:lstStyle/>
        <a:p>
          <a:endParaRPr lang="en-US"/>
        </a:p>
      </dgm:t>
    </dgm:pt>
    <dgm:pt modelId="{CB0FC436-7970-4F11-B4E8-C90DE45C07EF}" type="pres">
      <dgm:prSet presAssocID="{1412C3B4-B207-40CB-9C0A-AA402F1772BF}" presName="sibTrans" presStyleCnt="0"/>
      <dgm:spPr/>
    </dgm:pt>
    <dgm:pt modelId="{C65323B1-6EFD-4E57-8E5E-FBE80E55B7E7}" type="pres">
      <dgm:prSet presAssocID="{719A01EC-0DDC-4153-B644-DA0F371279DD}" presName="textNode" presStyleLbl="node1" presStyleIdx="4" presStyleCnt="5">
        <dgm:presLayoutVars>
          <dgm:bulletEnabled val="1"/>
        </dgm:presLayoutVars>
      </dgm:prSet>
      <dgm:spPr/>
      <dgm:t>
        <a:bodyPr/>
        <a:lstStyle/>
        <a:p>
          <a:endParaRPr lang="en-US"/>
        </a:p>
      </dgm:t>
    </dgm:pt>
  </dgm:ptLst>
  <dgm:cxnLst>
    <dgm:cxn modelId="{23904FFA-DFC2-4F48-81C5-BB297C4C14BD}" srcId="{5729E9F6-A676-469D-9225-3F9A78B2F489}" destId="{C52D816E-F987-4B53-91FD-8CAF0D51593E}" srcOrd="0" destOrd="0" parTransId="{B4281C35-B797-4ADC-B442-C484E1E9EB26}" sibTransId="{4AC622BA-4DD4-4738-9B17-78FD9974E29E}"/>
    <dgm:cxn modelId="{5B6996E0-82AE-4319-B1E4-D6C9374DFB3B}" type="presOf" srcId="{9376497D-7E47-4FF3-B438-A5482A593F4B}" destId="{5887ADE4-BDB6-49C6-BCDD-A79EEC0649D4}" srcOrd="0" destOrd="0" presId="urn:microsoft.com/office/officeart/2005/8/layout/hProcess9"/>
    <dgm:cxn modelId="{44D35D13-3EE4-4210-9D04-EE0AF9BC2935}" type="presOf" srcId="{5873DC66-5188-4F37-BAF8-EB2696073227}" destId="{AF75D578-6540-4DC5-A45C-DA9087F1EFF7}" srcOrd="0" destOrd="0" presId="urn:microsoft.com/office/officeart/2005/8/layout/hProcess9"/>
    <dgm:cxn modelId="{4DC18E3B-B00E-4335-831F-279265D03BC8}" type="presOf" srcId="{44C49291-666D-4C33-A85C-64A6AD974624}" destId="{5242B381-73D0-4CA6-B2A9-7F0389D11421}" srcOrd="0" destOrd="0" presId="urn:microsoft.com/office/officeart/2005/8/layout/hProcess9"/>
    <dgm:cxn modelId="{E95E2A83-596E-42DD-AF7E-FDED90FA9964}" type="presOf" srcId="{5729E9F6-A676-469D-9225-3F9A78B2F489}" destId="{918E0BE6-843B-478E-86FC-C9731B7A2FB8}" srcOrd="0" destOrd="0" presId="urn:microsoft.com/office/officeart/2005/8/layout/hProcess9"/>
    <dgm:cxn modelId="{CA7A5D09-940C-48F0-8139-59038D0FBA82}" srcId="{5729E9F6-A676-469D-9225-3F9A78B2F489}" destId="{9376497D-7E47-4FF3-B438-A5482A593F4B}" srcOrd="2" destOrd="0" parTransId="{C680EEF7-E1F1-417A-9EDE-A6584FBD7143}" sibTransId="{ACA5477F-DDD5-4521-946B-7309CFCFF42A}"/>
    <dgm:cxn modelId="{7EF635FB-D07C-4BFD-9E28-8916397E9C8F}" srcId="{5729E9F6-A676-469D-9225-3F9A78B2F489}" destId="{44C49291-666D-4C33-A85C-64A6AD974624}" srcOrd="3" destOrd="0" parTransId="{D3333B9D-066C-4E32-A606-7B1A35785770}" sibTransId="{1412C3B4-B207-40CB-9C0A-AA402F1772BF}"/>
    <dgm:cxn modelId="{DD54998E-FE3D-4FF8-846D-9FACE9187892}" type="presOf" srcId="{719A01EC-0DDC-4153-B644-DA0F371279DD}" destId="{C65323B1-6EFD-4E57-8E5E-FBE80E55B7E7}" srcOrd="0" destOrd="0" presId="urn:microsoft.com/office/officeart/2005/8/layout/hProcess9"/>
    <dgm:cxn modelId="{44516B00-9B0E-42CB-8792-3F1F64E031A4}" type="presOf" srcId="{C52D816E-F987-4B53-91FD-8CAF0D51593E}" destId="{C61E04F5-4F07-4BE5-910F-DE343A1318C1}" srcOrd="0" destOrd="0" presId="urn:microsoft.com/office/officeart/2005/8/layout/hProcess9"/>
    <dgm:cxn modelId="{4792851F-3255-4CB1-9CB9-6469C83788B1}" srcId="{5729E9F6-A676-469D-9225-3F9A78B2F489}" destId="{5873DC66-5188-4F37-BAF8-EB2696073227}" srcOrd="1" destOrd="0" parTransId="{E51048DF-BE82-4363-96D9-A9F1F63CCA11}" sibTransId="{23B5063A-B993-44BF-9C9C-399DD05D587A}"/>
    <dgm:cxn modelId="{DA32D39C-1112-4679-AEFF-9161CF7067AD}" srcId="{5729E9F6-A676-469D-9225-3F9A78B2F489}" destId="{719A01EC-0DDC-4153-B644-DA0F371279DD}" srcOrd="4" destOrd="0" parTransId="{DF76B4DE-B5D7-4F72-86EE-82A6B99780CB}" sibTransId="{7EDA6EBB-E5F7-4769-9D13-CD98CFD41A01}"/>
    <dgm:cxn modelId="{C980D023-0816-4DE3-96D8-CAEE69DB32F0}" type="presParOf" srcId="{918E0BE6-843B-478E-86FC-C9731B7A2FB8}" destId="{7D54C8A8-A91E-4949-870F-0D59F6D03753}" srcOrd="0" destOrd="0" presId="urn:microsoft.com/office/officeart/2005/8/layout/hProcess9"/>
    <dgm:cxn modelId="{43846CC6-5923-4DED-9061-5AA13BBEDD08}" type="presParOf" srcId="{918E0BE6-843B-478E-86FC-C9731B7A2FB8}" destId="{E862B707-D204-46E5-9F51-77B065DBE361}" srcOrd="1" destOrd="0" presId="urn:microsoft.com/office/officeart/2005/8/layout/hProcess9"/>
    <dgm:cxn modelId="{63E8AD21-A933-4E1C-86B9-445CD01AE45A}" type="presParOf" srcId="{E862B707-D204-46E5-9F51-77B065DBE361}" destId="{C61E04F5-4F07-4BE5-910F-DE343A1318C1}" srcOrd="0" destOrd="0" presId="urn:microsoft.com/office/officeart/2005/8/layout/hProcess9"/>
    <dgm:cxn modelId="{BB598FF0-0E77-4DF0-8070-4A924AF7DD79}" type="presParOf" srcId="{E862B707-D204-46E5-9F51-77B065DBE361}" destId="{5888DBD5-9396-4843-BFD1-0A86031264D0}" srcOrd="1" destOrd="0" presId="urn:microsoft.com/office/officeart/2005/8/layout/hProcess9"/>
    <dgm:cxn modelId="{B29CF33F-9BC7-48DC-87FF-02E8F3D88E45}" type="presParOf" srcId="{E862B707-D204-46E5-9F51-77B065DBE361}" destId="{AF75D578-6540-4DC5-A45C-DA9087F1EFF7}" srcOrd="2" destOrd="0" presId="urn:microsoft.com/office/officeart/2005/8/layout/hProcess9"/>
    <dgm:cxn modelId="{8DA3F3EE-171B-4E1F-9ADB-5CD86E0133D7}" type="presParOf" srcId="{E862B707-D204-46E5-9F51-77B065DBE361}" destId="{C631E905-ACAC-46F2-A64A-87614D69D0E5}" srcOrd="3" destOrd="0" presId="urn:microsoft.com/office/officeart/2005/8/layout/hProcess9"/>
    <dgm:cxn modelId="{2BFC5AB5-1F14-40C2-A4A0-E4C09337925D}" type="presParOf" srcId="{E862B707-D204-46E5-9F51-77B065DBE361}" destId="{5887ADE4-BDB6-49C6-BCDD-A79EEC0649D4}" srcOrd="4" destOrd="0" presId="urn:microsoft.com/office/officeart/2005/8/layout/hProcess9"/>
    <dgm:cxn modelId="{BCB693F3-9510-4093-94A7-915AE215E233}" type="presParOf" srcId="{E862B707-D204-46E5-9F51-77B065DBE361}" destId="{A6DF6EAA-74C1-4434-A97D-447E86B16ACB}" srcOrd="5" destOrd="0" presId="urn:microsoft.com/office/officeart/2005/8/layout/hProcess9"/>
    <dgm:cxn modelId="{806A76B0-4E8B-4327-B1CB-25049F7D4F52}" type="presParOf" srcId="{E862B707-D204-46E5-9F51-77B065DBE361}" destId="{5242B381-73D0-4CA6-B2A9-7F0389D11421}" srcOrd="6" destOrd="0" presId="urn:microsoft.com/office/officeart/2005/8/layout/hProcess9"/>
    <dgm:cxn modelId="{80451631-C555-4DC7-8A27-55D21E42295B}" type="presParOf" srcId="{E862B707-D204-46E5-9F51-77B065DBE361}" destId="{CB0FC436-7970-4F11-B4E8-C90DE45C07EF}" srcOrd="7" destOrd="0" presId="urn:microsoft.com/office/officeart/2005/8/layout/hProcess9"/>
    <dgm:cxn modelId="{E1E598F3-A4CB-44E2-8CC2-7B00B2A1D346}" type="presParOf" srcId="{E862B707-D204-46E5-9F51-77B065DBE361}" destId="{C65323B1-6EFD-4E57-8E5E-FBE80E55B7E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55E617-EE8F-4A7B-BA7A-C87D857B5DD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8D610C24-2E99-4ACF-A2AA-60F99400E8EA}">
      <dgm:prSet phldrT="[Text]" custT="1"/>
      <dgm:spPr>
        <a:solidFill>
          <a:srgbClr val="E86746"/>
        </a:solidFill>
        <a:ln>
          <a:noFill/>
        </a:ln>
      </dgm:spPr>
      <dgm:t>
        <a:bodyPr/>
        <a:lstStyle/>
        <a:p>
          <a:pPr>
            <a:lnSpc>
              <a:spcPct val="100000"/>
            </a:lnSpc>
            <a:spcAft>
              <a:spcPts val="0"/>
            </a:spcAft>
          </a:pPr>
          <a:r>
            <a:rPr lang="en-US" sz="2400" dirty="0" smtClean="0"/>
            <a:t>Intake</a:t>
          </a:r>
        </a:p>
        <a:p>
          <a:pPr>
            <a:lnSpc>
              <a:spcPct val="100000"/>
            </a:lnSpc>
            <a:spcAft>
              <a:spcPts val="0"/>
            </a:spcAft>
          </a:pPr>
          <a:r>
            <a:rPr lang="en-US" sz="2400" dirty="0" smtClean="0"/>
            <a:t>p. 11</a:t>
          </a:r>
          <a:endParaRPr lang="en-US" sz="2400" dirty="0"/>
        </a:p>
      </dgm:t>
    </dgm:pt>
    <dgm:pt modelId="{8C474F12-C480-4083-8610-A63524384B5A}" type="parTrans" cxnId="{B7BCB440-87A4-47A7-86CD-DC223237793C}">
      <dgm:prSet/>
      <dgm:spPr/>
      <dgm:t>
        <a:bodyPr/>
        <a:lstStyle/>
        <a:p>
          <a:endParaRPr lang="en-US" sz="2400"/>
        </a:p>
      </dgm:t>
    </dgm:pt>
    <dgm:pt modelId="{4D03EC24-362B-4E2B-B02C-A6D5CCAFBC0A}" type="sibTrans" cxnId="{B7BCB440-87A4-47A7-86CD-DC223237793C}">
      <dgm:prSet/>
      <dgm:spPr/>
      <dgm:t>
        <a:bodyPr/>
        <a:lstStyle/>
        <a:p>
          <a:endParaRPr lang="en-US" sz="2400"/>
        </a:p>
      </dgm:t>
    </dgm:pt>
    <dgm:pt modelId="{46B8C1FD-754C-4366-8A9D-5C20CAC635BB}">
      <dgm:prSet phldrT="[Text]" custT="1"/>
      <dgm:spPr>
        <a:solidFill>
          <a:srgbClr val="E86746"/>
        </a:solidFill>
        <a:ln>
          <a:noFill/>
        </a:ln>
      </dgm:spPr>
      <dgm:t>
        <a:bodyPr/>
        <a:lstStyle/>
        <a:p>
          <a:pPr>
            <a:lnSpc>
              <a:spcPct val="100000"/>
            </a:lnSpc>
            <a:spcAft>
              <a:spcPts val="0"/>
            </a:spcAft>
          </a:pPr>
          <a:r>
            <a:rPr lang="en-US" sz="2000" dirty="0" smtClean="0">
              <a:solidFill>
                <a:schemeClr val="bg1"/>
              </a:solidFill>
            </a:rPr>
            <a:t>Phone rings to submission of referral for supervisor approval</a:t>
          </a:r>
          <a:endParaRPr lang="en-US" sz="2000" dirty="0">
            <a:solidFill>
              <a:schemeClr val="bg1"/>
            </a:solidFill>
          </a:endParaRPr>
        </a:p>
      </dgm:t>
    </dgm:pt>
    <dgm:pt modelId="{8CAA4B1D-CBBC-4BB7-A3D4-3BAC8623FE0D}" type="parTrans" cxnId="{33E1E3FF-4E87-4C66-92E7-9B3909BA63AC}">
      <dgm:prSet/>
      <dgm:spPr/>
      <dgm:t>
        <a:bodyPr/>
        <a:lstStyle/>
        <a:p>
          <a:endParaRPr lang="en-US" sz="2400"/>
        </a:p>
      </dgm:t>
    </dgm:pt>
    <dgm:pt modelId="{D1BB42BE-EED1-4090-8147-19E61940B782}" type="sibTrans" cxnId="{33E1E3FF-4E87-4C66-92E7-9B3909BA63AC}">
      <dgm:prSet/>
      <dgm:spPr/>
      <dgm:t>
        <a:bodyPr/>
        <a:lstStyle/>
        <a:p>
          <a:endParaRPr lang="en-US" sz="2400"/>
        </a:p>
      </dgm:t>
    </dgm:pt>
    <dgm:pt modelId="{BC608626-9CA4-4ABB-829A-02D33E87029A}">
      <dgm:prSet phldrT="[Text]" custT="1"/>
      <dgm:spPr>
        <a:solidFill>
          <a:srgbClr val="FF9A12"/>
        </a:solidFill>
        <a:ln>
          <a:noFill/>
        </a:ln>
      </dgm:spPr>
      <dgm:t>
        <a:bodyPr/>
        <a:lstStyle/>
        <a:p>
          <a:pPr>
            <a:lnSpc>
              <a:spcPct val="100000"/>
            </a:lnSpc>
            <a:spcAft>
              <a:spcPts val="0"/>
            </a:spcAft>
          </a:pPr>
          <a:r>
            <a:rPr lang="en-US" sz="2400" dirty="0" smtClean="0"/>
            <a:t>Investigations</a:t>
          </a:r>
        </a:p>
        <a:p>
          <a:pPr>
            <a:lnSpc>
              <a:spcPct val="100000"/>
            </a:lnSpc>
            <a:spcAft>
              <a:spcPts val="0"/>
            </a:spcAft>
          </a:pPr>
          <a:r>
            <a:rPr lang="en-US" sz="2400" dirty="0" smtClean="0"/>
            <a:t>p. 24</a:t>
          </a:r>
          <a:endParaRPr lang="en-US" sz="2400" dirty="0"/>
        </a:p>
      </dgm:t>
    </dgm:pt>
    <dgm:pt modelId="{B3F5F3F6-26CE-45B7-BAAE-CD5C6A8C6C55}" type="parTrans" cxnId="{ABDCCF1B-9406-45A0-B160-B4F202FCF752}">
      <dgm:prSet/>
      <dgm:spPr/>
      <dgm:t>
        <a:bodyPr/>
        <a:lstStyle/>
        <a:p>
          <a:endParaRPr lang="en-US" sz="2400"/>
        </a:p>
      </dgm:t>
    </dgm:pt>
    <dgm:pt modelId="{59788D19-F172-4C4C-98F4-89FB511101C7}" type="sibTrans" cxnId="{ABDCCF1B-9406-45A0-B160-B4F202FCF752}">
      <dgm:prSet/>
      <dgm:spPr/>
      <dgm:t>
        <a:bodyPr/>
        <a:lstStyle/>
        <a:p>
          <a:endParaRPr lang="en-US" sz="2400"/>
        </a:p>
      </dgm:t>
    </dgm:pt>
    <dgm:pt modelId="{FF12AAE6-77B1-4458-B788-ED20C1DAFCAA}">
      <dgm:prSet phldrT="[Text]" custT="1"/>
      <dgm:spPr>
        <a:solidFill>
          <a:srgbClr val="FF9A12"/>
        </a:solidFill>
        <a:ln>
          <a:noFill/>
        </a:ln>
      </dgm:spPr>
      <dgm:t>
        <a:bodyPr/>
        <a:lstStyle/>
        <a:p>
          <a:pPr>
            <a:lnSpc>
              <a:spcPct val="100000"/>
            </a:lnSpc>
            <a:spcAft>
              <a:spcPts val="0"/>
            </a:spcAft>
          </a:pPr>
          <a:r>
            <a:rPr lang="en-US" sz="2000" dirty="0" smtClean="0">
              <a:solidFill>
                <a:schemeClr val="bg1"/>
              </a:solidFill>
            </a:rPr>
            <a:t>Assignment to investigations to close of referral (or hand off to DI)</a:t>
          </a:r>
          <a:endParaRPr lang="en-US" sz="2000" dirty="0">
            <a:solidFill>
              <a:schemeClr val="bg1"/>
            </a:solidFill>
          </a:endParaRPr>
        </a:p>
      </dgm:t>
    </dgm:pt>
    <dgm:pt modelId="{28F8CB19-3A54-45BE-9A5A-D01A52DB9080}" type="parTrans" cxnId="{0E1E423F-ED8F-46EC-93F6-726D032C9D18}">
      <dgm:prSet/>
      <dgm:spPr/>
      <dgm:t>
        <a:bodyPr/>
        <a:lstStyle/>
        <a:p>
          <a:endParaRPr lang="en-US" sz="2400"/>
        </a:p>
      </dgm:t>
    </dgm:pt>
    <dgm:pt modelId="{B1FF79F0-5CCB-4F5B-934B-4ABB8F3875BA}" type="sibTrans" cxnId="{0E1E423F-ED8F-46EC-93F6-726D032C9D18}">
      <dgm:prSet/>
      <dgm:spPr/>
      <dgm:t>
        <a:bodyPr/>
        <a:lstStyle/>
        <a:p>
          <a:endParaRPr lang="en-US" sz="2400"/>
        </a:p>
      </dgm:t>
    </dgm:pt>
    <dgm:pt modelId="{3614A6F4-3E9F-4415-84A3-277F07A147E0}">
      <dgm:prSet phldrT="[Text]" custT="1"/>
      <dgm:spPr>
        <a:solidFill>
          <a:srgbClr val="0085BA"/>
        </a:solidFill>
        <a:ln>
          <a:noFill/>
        </a:ln>
      </dgm:spPr>
      <dgm:t>
        <a:bodyPr/>
        <a:lstStyle/>
        <a:p>
          <a:pPr>
            <a:lnSpc>
              <a:spcPct val="100000"/>
            </a:lnSpc>
            <a:spcAft>
              <a:spcPts val="0"/>
            </a:spcAft>
          </a:pPr>
          <a:r>
            <a:rPr lang="en-US" sz="2400" dirty="0" smtClean="0"/>
            <a:t>Voluntary/Court Intake p. 42</a:t>
          </a:r>
          <a:endParaRPr lang="en-US" sz="2400" dirty="0"/>
        </a:p>
      </dgm:t>
    </dgm:pt>
    <dgm:pt modelId="{1CC473EB-B513-4690-B4A0-2245B6EDD8BA}" type="parTrans" cxnId="{F17F6766-AEAC-4066-BD67-2C0353DCB354}">
      <dgm:prSet/>
      <dgm:spPr/>
      <dgm:t>
        <a:bodyPr/>
        <a:lstStyle/>
        <a:p>
          <a:endParaRPr lang="en-US" sz="2400"/>
        </a:p>
      </dgm:t>
    </dgm:pt>
    <dgm:pt modelId="{44E7A587-C813-4118-84A3-6FF3B0A0F1B7}" type="sibTrans" cxnId="{F17F6766-AEAC-4066-BD67-2C0353DCB354}">
      <dgm:prSet/>
      <dgm:spPr/>
      <dgm:t>
        <a:bodyPr/>
        <a:lstStyle/>
        <a:p>
          <a:endParaRPr lang="en-US" sz="2400"/>
        </a:p>
      </dgm:t>
    </dgm:pt>
    <dgm:pt modelId="{4CA0FEE4-C7EE-4527-AD10-193A9FC753AB}">
      <dgm:prSet phldrT="[Text]" custT="1"/>
      <dgm:spPr>
        <a:solidFill>
          <a:srgbClr val="53C9E4"/>
        </a:solidFill>
        <a:ln>
          <a:noFill/>
        </a:ln>
      </dgm:spPr>
      <dgm:t>
        <a:bodyPr/>
        <a:lstStyle/>
        <a:p>
          <a:pPr>
            <a:lnSpc>
              <a:spcPct val="100000"/>
            </a:lnSpc>
            <a:spcAft>
              <a:spcPts val="0"/>
            </a:spcAft>
          </a:pPr>
          <a:r>
            <a:rPr lang="en-US" sz="2000" dirty="0" smtClean="0">
              <a:solidFill>
                <a:schemeClr val="bg1"/>
              </a:solidFill>
            </a:rPr>
            <a:t>Assigned to first case plan OR</a:t>
          </a:r>
          <a:endParaRPr lang="en-US" sz="2000" dirty="0">
            <a:solidFill>
              <a:schemeClr val="bg1"/>
            </a:solidFill>
          </a:endParaRPr>
        </a:p>
      </dgm:t>
    </dgm:pt>
    <dgm:pt modelId="{ED3B1D50-9615-4BF0-84CA-E61768324EAC}" type="parTrans" cxnId="{F8981B49-798A-4229-AAB9-9D7C0F2351D0}">
      <dgm:prSet/>
      <dgm:spPr/>
      <dgm:t>
        <a:bodyPr/>
        <a:lstStyle/>
        <a:p>
          <a:endParaRPr lang="en-US" sz="2400"/>
        </a:p>
      </dgm:t>
    </dgm:pt>
    <dgm:pt modelId="{60931F73-9EED-4852-86DD-12A8817BB6CE}" type="sibTrans" cxnId="{F8981B49-798A-4229-AAB9-9D7C0F2351D0}">
      <dgm:prSet/>
      <dgm:spPr/>
      <dgm:t>
        <a:bodyPr/>
        <a:lstStyle/>
        <a:p>
          <a:endParaRPr lang="en-US" sz="2400"/>
        </a:p>
      </dgm:t>
    </dgm:pt>
    <dgm:pt modelId="{82840045-4CC5-460C-90A9-7D964802370A}">
      <dgm:prSet phldrT="[Text]" custT="1"/>
      <dgm:spPr>
        <a:solidFill>
          <a:srgbClr val="53C9E4"/>
        </a:solidFill>
        <a:ln>
          <a:noFill/>
        </a:ln>
      </dgm:spPr>
      <dgm:t>
        <a:bodyPr/>
        <a:lstStyle/>
        <a:p>
          <a:pPr>
            <a:lnSpc>
              <a:spcPct val="100000"/>
            </a:lnSpc>
            <a:spcAft>
              <a:spcPts val="0"/>
            </a:spcAft>
          </a:pPr>
          <a:r>
            <a:rPr lang="en-US" sz="2000" dirty="0" smtClean="0">
              <a:solidFill>
                <a:schemeClr val="bg1"/>
              </a:solidFill>
            </a:rPr>
            <a:t>Last case plan to current case plan</a:t>
          </a:r>
          <a:endParaRPr lang="en-US" sz="2000" dirty="0">
            <a:solidFill>
              <a:schemeClr val="bg1"/>
            </a:solidFill>
          </a:endParaRPr>
        </a:p>
      </dgm:t>
    </dgm:pt>
    <dgm:pt modelId="{F0FC1718-AF90-4BD2-95C5-B53EC5C26AF4}" type="parTrans" cxnId="{04D07703-BEFD-4754-AD1E-24F93935537A}">
      <dgm:prSet/>
      <dgm:spPr/>
      <dgm:t>
        <a:bodyPr/>
        <a:lstStyle/>
        <a:p>
          <a:endParaRPr lang="en-US" sz="2400"/>
        </a:p>
      </dgm:t>
    </dgm:pt>
    <dgm:pt modelId="{99596AAE-F424-49D2-A2B6-E4D03E1013CF}" type="sibTrans" cxnId="{04D07703-BEFD-4754-AD1E-24F93935537A}">
      <dgm:prSet/>
      <dgm:spPr/>
      <dgm:t>
        <a:bodyPr/>
        <a:lstStyle/>
        <a:p>
          <a:endParaRPr lang="en-US" sz="2400"/>
        </a:p>
      </dgm:t>
    </dgm:pt>
    <dgm:pt modelId="{2D9372D1-23B1-4803-AD3C-A34F915CE4AE}">
      <dgm:prSet phldrT="[Text]" custT="1"/>
      <dgm:spPr>
        <a:solidFill>
          <a:srgbClr val="53C9E4"/>
        </a:solidFill>
        <a:ln>
          <a:noFill/>
        </a:ln>
      </dgm:spPr>
      <dgm:t>
        <a:bodyPr/>
        <a:lstStyle/>
        <a:p>
          <a:pPr>
            <a:lnSpc>
              <a:spcPct val="100000"/>
            </a:lnSpc>
            <a:spcAft>
              <a:spcPts val="0"/>
            </a:spcAft>
          </a:pPr>
          <a:r>
            <a:rPr lang="en-US" sz="2400" dirty="0" smtClean="0"/>
            <a:t>FM/FR</a:t>
          </a:r>
        </a:p>
        <a:p>
          <a:pPr>
            <a:lnSpc>
              <a:spcPct val="100000"/>
            </a:lnSpc>
            <a:spcAft>
              <a:spcPts val="0"/>
            </a:spcAft>
          </a:pPr>
          <a:r>
            <a:rPr lang="en-US" sz="2400" dirty="0" smtClean="0"/>
            <a:t>p. 49 and 77</a:t>
          </a:r>
          <a:endParaRPr lang="en-US" sz="2400" dirty="0"/>
        </a:p>
      </dgm:t>
    </dgm:pt>
    <dgm:pt modelId="{F619C7F1-F78E-493B-94FF-EF46CF8E87C8}" type="parTrans" cxnId="{468032A5-6173-4117-B807-1073D791A0BF}">
      <dgm:prSet/>
      <dgm:spPr/>
      <dgm:t>
        <a:bodyPr/>
        <a:lstStyle/>
        <a:p>
          <a:endParaRPr lang="en-US"/>
        </a:p>
      </dgm:t>
    </dgm:pt>
    <dgm:pt modelId="{84E4D2C5-540F-49D1-9D60-537A76E61CAB}" type="sibTrans" cxnId="{468032A5-6173-4117-B807-1073D791A0BF}">
      <dgm:prSet/>
      <dgm:spPr/>
      <dgm:t>
        <a:bodyPr/>
        <a:lstStyle/>
        <a:p>
          <a:endParaRPr lang="en-US"/>
        </a:p>
      </dgm:t>
    </dgm:pt>
    <dgm:pt modelId="{A1310E38-7067-4D05-95A7-235877B851AE}">
      <dgm:prSet phldrT="[Text]" custT="1"/>
      <dgm:spPr>
        <a:solidFill>
          <a:srgbClr val="0085BA"/>
        </a:solidFill>
        <a:ln>
          <a:noFill/>
        </a:ln>
      </dgm:spPr>
      <dgm:t>
        <a:bodyPr/>
        <a:lstStyle/>
        <a:p>
          <a:pPr>
            <a:lnSpc>
              <a:spcPct val="100000"/>
            </a:lnSpc>
            <a:spcAft>
              <a:spcPts val="0"/>
            </a:spcAft>
          </a:pPr>
          <a:r>
            <a:rPr lang="en-US" sz="2000" dirty="0" smtClean="0">
              <a:solidFill>
                <a:schemeClr val="bg1"/>
              </a:solidFill>
            </a:rPr>
            <a:t>Development of case plan</a:t>
          </a:r>
          <a:endParaRPr lang="en-US" sz="2000" dirty="0">
            <a:solidFill>
              <a:schemeClr val="bg1"/>
            </a:solidFill>
          </a:endParaRPr>
        </a:p>
      </dgm:t>
    </dgm:pt>
    <dgm:pt modelId="{883135F2-4CD6-43DE-9B42-1291272C7CDA}" type="parTrans" cxnId="{AB644CEA-69AC-432B-9777-4B640754BCC8}">
      <dgm:prSet/>
      <dgm:spPr/>
      <dgm:t>
        <a:bodyPr/>
        <a:lstStyle/>
        <a:p>
          <a:endParaRPr lang="en-US"/>
        </a:p>
      </dgm:t>
    </dgm:pt>
    <dgm:pt modelId="{89E12F7F-11A9-4B38-86B0-B66227BC9DA0}" type="sibTrans" cxnId="{AB644CEA-69AC-432B-9777-4B640754BCC8}">
      <dgm:prSet/>
      <dgm:spPr/>
      <dgm:t>
        <a:bodyPr/>
        <a:lstStyle/>
        <a:p>
          <a:endParaRPr lang="en-US"/>
        </a:p>
      </dgm:t>
    </dgm:pt>
    <dgm:pt modelId="{AE8E4C24-B458-454D-945D-EB6CE7F79F6D}" type="pres">
      <dgm:prSet presAssocID="{9155E617-EE8F-4A7B-BA7A-C87D857B5DDC}" presName="Name0" presStyleCnt="0">
        <dgm:presLayoutVars>
          <dgm:dir/>
          <dgm:animLvl val="lvl"/>
          <dgm:resizeHandles val="exact"/>
        </dgm:presLayoutVars>
      </dgm:prSet>
      <dgm:spPr/>
      <dgm:t>
        <a:bodyPr/>
        <a:lstStyle/>
        <a:p>
          <a:endParaRPr lang="en-US"/>
        </a:p>
      </dgm:t>
    </dgm:pt>
    <dgm:pt modelId="{86ACDAFE-DC0C-4944-B06F-C15762BC0B34}" type="pres">
      <dgm:prSet presAssocID="{8D610C24-2E99-4ACF-A2AA-60F99400E8EA}" presName="linNode" presStyleCnt="0"/>
      <dgm:spPr/>
      <dgm:t>
        <a:bodyPr/>
        <a:lstStyle/>
        <a:p>
          <a:endParaRPr lang="en-US"/>
        </a:p>
      </dgm:t>
    </dgm:pt>
    <dgm:pt modelId="{8BE256C5-A7A5-4038-98AC-98A0F46945D1}" type="pres">
      <dgm:prSet presAssocID="{8D610C24-2E99-4ACF-A2AA-60F99400E8EA}" presName="parentText" presStyleLbl="node1" presStyleIdx="0" presStyleCnt="4">
        <dgm:presLayoutVars>
          <dgm:chMax val="1"/>
          <dgm:bulletEnabled val="1"/>
        </dgm:presLayoutVars>
      </dgm:prSet>
      <dgm:spPr/>
      <dgm:t>
        <a:bodyPr/>
        <a:lstStyle/>
        <a:p>
          <a:endParaRPr lang="en-US"/>
        </a:p>
      </dgm:t>
    </dgm:pt>
    <dgm:pt modelId="{A0E038CB-D533-4D36-98E9-29C5460B4C2D}" type="pres">
      <dgm:prSet presAssocID="{8D610C24-2E99-4ACF-A2AA-60F99400E8EA}" presName="descendantText" presStyleLbl="alignAccFollowNode1" presStyleIdx="0" presStyleCnt="4" custLinFactNeighborX="1496" custLinFactNeighborY="-376">
        <dgm:presLayoutVars>
          <dgm:bulletEnabled val="1"/>
        </dgm:presLayoutVars>
      </dgm:prSet>
      <dgm:spPr/>
      <dgm:t>
        <a:bodyPr/>
        <a:lstStyle/>
        <a:p>
          <a:endParaRPr lang="en-US"/>
        </a:p>
      </dgm:t>
    </dgm:pt>
    <dgm:pt modelId="{47A63DA9-95CA-49C3-96EB-4DFFC7F10B0C}" type="pres">
      <dgm:prSet presAssocID="{4D03EC24-362B-4E2B-B02C-A6D5CCAFBC0A}" presName="sp" presStyleCnt="0"/>
      <dgm:spPr/>
      <dgm:t>
        <a:bodyPr/>
        <a:lstStyle/>
        <a:p>
          <a:endParaRPr lang="en-US"/>
        </a:p>
      </dgm:t>
    </dgm:pt>
    <dgm:pt modelId="{1FB608BA-738B-44C9-BD64-90A18E9AB6CB}" type="pres">
      <dgm:prSet presAssocID="{BC608626-9CA4-4ABB-829A-02D33E87029A}" presName="linNode" presStyleCnt="0"/>
      <dgm:spPr/>
      <dgm:t>
        <a:bodyPr/>
        <a:lstStyle/>
        <a:p>
          <a:endParaRPr lang="en-US"/>
        </a:p>
      </dgm:t>
    </dgm:pt>
    <dgm:pt modelId="{F4633121-94DC-41FB-9D08-BB47EB738470}" type="pres">
      <dgm:prSet presAssocID="{BC608626-9CA4-4ABB-829A-02D33E87029A}" presName="parentText" presStyleLbl="node1" presStyleIdx="1" presStyleCnt="4">
        <dgm:presLayoutVars>
          <dgm:chMax val="1"/>
          <dgm:bulletEnabled val="1"/>
        </dgm:presLayoutVars>
      </dgm:prSet>
      <dgm:spPr/>
      <dgm:t>
        <a:bodyPr/>
        <a:lstStyle/>
        <a:p>
          <a:endParaRPr lang="en-US"/>
        </a:p>
      </dgm:t>
    </dgm:pt>
    <dgm:pt modelId="{1EF4A80A-9483-42D1-98E8-A452D80214D4}" type="pres">
      <dgm:prSet presAssocID="{BC608626-9CA4-4ABB-829A-02D33E87029A}" presName="descendantText" presStyleLbl="alignAccFollowNode1" presStyleIdx="1" presStyleCnt="4">
        <dgm:presLayoutVars>
          <dgm:bulletEnabled val="1"/>
        </dgm:presLayoutVars>
      </dgm:prSet>
      <dgm:spPr/>
      <dgm:t>
        <a:bodyPr/>
        <a:lstStyle/>
        <a:p>
          <a:endParaRPr lang="en-US"/>
        </a:p>
      </dgm:t>
    </dgm:pt>
    <dgm:pt modelId="{A696C538-5B6C-440D-B187-5D0EF9D69D9D}" type="pres">
      <dgm:prSet presAssocID="{59788D19-F172-4C4C-98F4-89FB511101C7}" presName="sp" presStyleCnt="0"/>
      <dgm:spPr/>
      <dgm:t>
        <a:bodyPr/>
        <a:lstStyle/>
        <a:p>
          <a:endParaRPr lang="en-US"/>
        </a:p>
      </dgm:t>
    </dgm:pt>
    <dgm:pt modelId="{A28874E9-5D3A-4903-B83C-A5AB11CDD048}" type="pres">
      <dgm:prSet presAssocID="{3614A6F4-3E9F-4415-84A3-277F07A147E0}" presName="linNode" presStyleCnt="0"/>
      <dgm:spPr/>
      <dgm:t>
        <a:bodyPr/>
        <a:lstStyle/>
        <a:p>
          <a:endParaRPr lang="en-US"/>
        </a:p>
      </dgm:t>
    </dgm:pt>
    <dgm:pt modelId="{DA22579F-DEA3-4099-A606-909C7B922435}" type="pres">
      <dgm:prSet presAssocID="{3614A6F4-3E9F-4415-84A3-277F07A147E0}" presName="parentText" presStyleLbl="node1" presStyleIdx="2" presStyleCnt="4">
        <dgm:presLayoutVars>
          <dgm:chMax val="1"/>
          <dgm:bulletEnabled val="1"/>
        </dgm:presLayoutVars>
      </dgm:prSet>
      <dgm:spPr/>
      <dgm:t>
        <a:bodyPr/>
        <a:lstStyle/>
        <a:p>
          <a:endParaRPr lang="en-US"/>
        </a:p>
      </dgm:t>
    </dgm:pt>
    <dgm:pt modelId="{75B749EB-75B2-43EF-977F-F4A4B3290456}" type="pres">
      <dgm:prSet presAssocID="{3614A6F4-3E9F-4415-84A3-277F07A147E0}" presName="descendantText" presStyleLbl="alignAccFollowNode1" presStyleIdx="2" presStyleCnt="4">
        <dgm:presLayoutVars>
          <dgm:bulletEnabled val="1"/>
        </dgm:presLayoutVars>
      </dgm:prSet>
      <dgm:spPr/>
      <dgm:t>
        <a:bodyPr/>
        <a:lstStyle/>
        <a:p>
          <a:endParaRPr lang="en-US"/>
        </a:p>
      </dgm:t>
    </dgm:pt>
    <dgm:pt modelId="{192F27BB-4C4F-4FDF-BD4B-AFFEBD4326A9}" type="pres">
      <dgm:prSet presAssocID="{44E7A587-C813-4118-84A3-6FF3B0A0F1B7}" presName="sp" presStyleCnt="0"/>
      <dgm:spPr/>
      <dgm:t>
        <a:bodyPr/>
        <a:lstStyle/>
        <a:p>
          <a:endParaRPr lang="en-US"/>
        </a:p>
      </dgm:t>
    </dgm:pt>
    <dgm:pt modelId="{965FBFFB-A568-4248-819E-4016FB656D58}" type="pres">
      <dgm:prSet presAssocID="{2D9372D1-23B1-4803-AD3C-A34F915CE4AE}" presName="linNode" presStyleCnt="0"/>
      <dgm:spPr/>
      <dgm:t>
        <a:bodyPr/>
        <a:lstStyle/>
        <a:p>
          <a:endParaRPr lang="en-US"/>
        </a:p>
      </dgm:t>
    </dgm:pt>
    <dgm:pt modelId="{4D307C73-EFAE-4D65-8F0F-2968200518A9}" type="pres">
      <dgm:prSet presAssocID="{2D9372D1-23B1-4803-AD3C-A34F915CE4AE}" presName="parentText" presStyleLbl="node1" presStyleIdx="3" presStyleCnt="4">
        <dgm:presLayoutVars>
          <dgm:chMax val="1"/>
          <dgm:bulletEnabled val="1"/>
        </dgm:presLayoutVars>
      </dgm:prSet>
      <dgm:spPr/>
      <dgm:t>
        <a:bodyPr/>
        <a:lstStyle/>
        <a:p>
          <a:endParaRPr lang="en-US"/>
        </a:p>
      </dgm:t>
    </dgm:pt>
    <dgm:pt modelId="{3E7B9B55-A640-4419-BC84-EC2FC052C2EE}" type="pres">
      <dgm:prSet presAssocID="{2D9372D1-23B1-4803-AD3C-A34F915CE4AE}" presName="descendantText" presStyleLbl="alignAccFollowNode1" presStyleIdx="3" presStyleCnt="4">
        <dgm:presLayoutVars>
          <dgm:bulletEnabled val="1"/>
        </dgm:presLayoutVars>
      </dgm:prSet>
      <dgm:spPr/>
      <dgm:t>
        <a:bodyPr/>
        <a:lstStyle/>
        <a:p>
          <a:endParaRPr lang="en-US"/>
        </a:p>
      </dgm:t>
    </dgm:pt>
  </dgm:ptLst>
  <dgm:cxnLst>
    <dgm:cxn modelId="{BC27ADE8-2D42-452D-9983-B45164742545}" type="presOf" srcId="{46B8C1FD-754C-4366-8A9D-5C20CAC635BB}" destId="{A0E038CB-D533-4D36-98E9-29C5460B4C2D}" srcOrd="0" destOrd="0" presId="urn:microsoft.com/office/officeart/2005/8/layout/vList5"/>
    <dgm:cxn modelId="{04D07703-BEFD-4754-AD1E-24F93935537A}" srcId="{2D9372D1-23B1-4803-AD3C-A34F915CE4AE}" destId="{82840045-4CC5-460C-90A9-7D964802370A}" srcOrd="1" destOrd="0" parTransId="{F0FC1718-AF90-4BD2-95C5-B53EC5C26AF4}" sibTransId="{99596AAE-F424-49D2-A2B6-E4D03E1013CF}"/>
    <dgm:cxn modelId="{B419F1F2-2938-4BBD-A401-5A191F97317E}" type="presOf" srcId="{9155E617-EE8F-4A7B-BA7A-C87D857B5DDC}" destId="{AE8E4C24-B458-454D-945D-EB6CE7F79F6D}" srcOrd="0" destOrd="0" presId="urn:microsoft.com/office/officeart/2005/8/layout/vList5"/>
    <dgm:cxn modelId="{EE71DE93-DC8B-4518-9E28-CABCEF3B96F2}" type="presOf" srcId="{FF12AAE6-77B1-4458-B788-ED20C1DAFCAA}" destId="{1EF4A80A-9483-42D1-98E8-A452D80214D4}" srcOrd="0" destOrd="0" presId="urn:microsoft.com/office/officeart/2005/8/layout/vList5"/>
    <dgm:cxn modelId="{AB644CEA-69AC-432B-9777-4B640754BCC8}" srcId="{3614A6F4-3E9F-4415-84A3-277F07A147E0}" destId="{A1310E38-7067-4D05-95A7-235877B851AE}" srcOrd="0" destOrd="0" parTransId="{883135F2-4CD6-43DE-9B42-1291272C7CDA}" sibTransId="{89E12F7F-11A9-4B38-86B0-B66227BC9DA0}"/>
    <dgm:cxn modelId="{468032A5-6173-4117-B807-1073D791A0BF}" srcId="{9155E617-EE8F-4A7B-BA7A-C87D857B5DDC}" destId="{2D9372D1-23B1-4803-AD3C-A34F915CE4AE}" srcOrd="3" destOrd="0" parTransId="{F619C7F1-F78E-493B-94FF-EF46CF8E87C8}" sibTransId="{84E4D2C5-540F-49D1-9D60-537A76E61CAB}"/>
    <dgm:cxn modelId="{F8981B49-798A-4229-AAB9-9D7C0F2351D0}" srcId="{2D9372D1-23B1-4803-AD3C-A34F915CE4AE}" destId="{4CA0FEE4-C7EE-4527-AD10-193A9FC753AB}" srcOrd="0" destOrd="0" parTransId="{ED3B1D50-9615-4BF0-84CA-E61768324EAC}" sibTransId="{60931F73-9EED-4852-86DD-12A8817BB6CE}"/>
    <dgm:cxn modelId="{D178DD6C-566F-4AAD-B8A0-4A364534F16C}" type="presOf" srcId="{3614A6F4-3E9F-4415-84A3-277F07A147E0}" destId="{DA22579F-DEA3-4099-A606-909C7B922435}" srcOrd="0" destOrd="0" presId="urn:microsoft.com/office/officeart/2005/8/layout/vList5"/>
    <dgm:cxn modelId="{07647804-20F8-4B20-986B-74A60A4372DE}" type="presOf" srcId="{4CA0FEE4-C7EE-4527-AD10-193A9FC753AB}" destId="{3E7B9B55-A640-4419-BC84-EC2FC052C2EE}" srcOrd="0" destOrd="0" presId="urn:microsoft.com/office/officeart/2005/8/layout/vList5"/>
    <dgm:cxn modelId="{77F6E161-DA91-4CAF-B11A-63AE7EAA3041}" type="presOf" srcId="{8D610C24-2E99-4ACF-A2AA-60F99400E8EA}" destId="{8BE256C5-A7A5-4038-98AC-98A0F46945D1}" srcOrd="0" destOrd="0" presId="urn:microsoft.com/office/officeart/2005/8/layout/vList5"/>
    <dgm:cxn modelId="{F17F6766-AEAC-4066-BD67-2C0353DCB354}" srcId="{9155E617-EE8F-4A7B-BA7A-C87D857B5DDC}" destId="{3614A6F4-3E9F-4415-84A3-277F07A147E0}" srcOrd="2" destOrd="0" parTransId="{1CC473EB-B513-4690-B4A0-2245B6EDD8BA}" sibTransId="{44E7A587-C813-4118-84A3-6FF3B0A0F1B7}"/>
    <dgm:cxn modelId="{B7BCB440-87A4-47A7-86CD-DC223237793C}" srcId="{9155E617-EE8F-4A7B-BA7A-C87D857B5DDC}" destId="{8D610C24-2E99-4ACF-A2AA-60F99400E8EA}" srcOrd="0" destOrd="0" parTransId="{8C474F12-C480-4083-8610-A63524384B5A}" sibTransId="{4D03EC24-362B-4E2B-B02C-A6D5CCAFBC0A}"/>
    <dgm:cxn modelId="{0E1E423F-ED8F-46EC-93F6-726D032C9D18}" srcId="{BC608626-9CA4-4ABB-829A-02D33E87029A}" destId="{FF12AAE6-77B1-4458-B788-ED20C1DAFCAA}" srcOrd="0" destOrd="0" parTransId="{28F8CB19-3A54-45BE-9A5A-D01A52DB9080}" sibTransId="{B1FF79F0-5CCB-4F5B-934B-4ABB8F3875BA}"/>
    <dgm:cxn modelId="{953C0AB6-1870-45C4-A81F-033C2403CBD5}" type="presOf" srcId="{A1310E38-7067-4D05-95A7-235877B851AE}" destId="{75B749EB-75B2-43EF-977F-F4A4B3290456}" srcOrd="0" destOrd="0" presId="urn:microsoft.com/office/officeart/2005/8/layout/vList5"/>
    <dgm:cxn modelId="{ABDCCF1B-9406-45A0-B160-B4F202FCF752}" srcId="{9155E617-EE8F-4A7B-BA7A-C87D857B5DDC}" destId="{BC608626-9CA4-4ABB-829A-02D33E87029A}" srcOrd="1" destOrd="0" parTransId="{B3F5F3F6-26CE-45B7-BAAE-CD5C6A8C6C55}" sibTransId="{59788D19-F172-4C4C-98F4-89FB511101C7}"/>
    <dgm:cxn modelId="{33E1E3FF-4E87-4C66-92E7-9B3909BA63AC}" srcId="{8D610C24-2E99-4ACF-A2AA-60F99400E8EA}" destId="{46B8C1FD-754C-4366-8A9D-5C20CAC635BB}" srcOrd="0" destOrd="0" parTransId="{8CAA4B1D-CBBC-4BB7-A3D4-3BAC8623FE0D}" sibTransId="{D1BB42BE-EED1-4090-8147-19E61940B782}"/>
    <dgm:cxn modelId="{EB165697-1CA1-4DC6-8BA8-C50C878D89E8}" type="presOf" srcId="{BC608626-9CA4-4ABB-829A-02D33E87029A}" destId="{F4633121-94DC-41FB-9D08-BB47EB738470}" srcOrd="0" destOrd="0" presId="urn:microsoft.com/office/officeart/2005/8/layout/vList5"/>
    <dgm:cxn modelId="{E4A196B9-6405-4986-9207-B5D24CEBBC25}" type="presOf" srcId="{82840045-4CC5-460C-90A9-7D964802370A}" destId="{3E7B9B55-A640-4419-BC84-EC2FC052C2EE}" srcOrd="0" destOrd="1" presId="urn:microsoft.com/office/officeart/2005/8/layout/vList5"/>
    <dgm:cxn modelId="{00A5202F-FBAD-4FBD-B820-9F18E2C12978}" type="presOf" srcId="{2D9372D1-23B1-4803-AD3C-A34F915CE4AE}" destId="{4D307C73-EFAE-4D65-8F0F-2968200518A9}" srcOrd="0" destOrd="0" presId="urn:microsoft.com/office/officeart/2005/8/layout/vList5"/>
    <dgm:cxn modelId="{07FA7FCC-ADBE-4D64-ADD4-BFA65B3DC5CB}" type="presParOf" srcId="{AE8E4C24-B458-454D-945D-EB6CE7F79F6D}" destId="{86ACDAFE-DC0C-4944-B06F-C15762BC0B34}" srcOrd="0" destOrd="0" presId="urn:microsoft.com/office/officeart/2005/8/layout/vList5"/>
    <dgm:cxn modelId="{F3E6F4F5-2744-4B36-8404-024744466334}" type="presParOf" srcId="{86ACDAFE-DC0C-4944-B06F-C15762BC0B34}" destId="{8BE256C5-A7A5-4038-98AC-98A0F46945D1}" srcOrd="0" destOrd="0" presId="urn:microsoft.com/office/officeart/2005/8/layout/vList5"/>
    <dgm:cxn modelId="{48BA3555-E15A-4E73-A430-4AE111E56969}" type="presParOf" srcId="{86ACDAFE-DC0C-4944-B06F-C15762BC0B34}" destId="{A0E038CB-D533-4D36-98E9-29C5460B4C2D}" srcOrd="1" destOrd="0" presId="urn:microsoft.com/office/officeart/2005/8/layout/vList5"/>
    <dgm:cxn modelId="{26C52108-BA48-47BC-9F33-794CA796A706}" type="presParOf" srcId="{AE8E4C24-B458-454D-945D-EB6CE7F79F6D}" destId="{47A63DA9-95CA-49C3-96EB-4DFFC7F10B0C}" srcOrd="1" destOrd="0" presId="urn:microsoft.com/office/officeart/2005/8/layout/vList5"/>
    <dgm:cxn modelId="{31A3356F-1A7E-4609-B9CA-F99EB4B5A3CC}" type="presParOf" srcId="{AE8E4C24-B458-454D-945D-EB6CE7F79F6D}" destId="{1FB608BA-738B-44C9-BD64-90A18E9AB6CB}" srcOrd="2" destOrd="0" presId="urn:microsoft.com/office/officeart/2005/8/layout/vList5"/>
    <dgm:cxn modelId="{B72177F3-9415-407D-9EEC-4622949F3EE4}" type="presParOf" srcId="{1FB608BA-738B-44C9-BD64-90A18E9AB6CB}" destId="{F4633121-94DC-41FB-9D08-BB47EB738470}" srcOrd="0" destOrd="0" presId="urn:microsoft.com/office/officeart/2005/8/layout/vList5"/>
    <dgm:cxn modelId="{9999BFAB-FB98-4CCE-B624-9884E743D9D0}" type="presParOf" srcId="{1FB608BA-738B-44C9-BD64-90A18E9AB6CB}" destId="{1EF4A80A-9483-42D1-98E8-A452D80214D4}" srcOrd="1" destOrd="0" presId="urn:microsoft.com/office/officeart/2005/8/layout/vList5"/>
    <dgm:cxn modelId="{B28CB1BA-A749-4074-963D-37C2443A258A}" type="presParOf" srcId="{AE8E4C24-B458-454D-945D-EB6CE7F79F6D}" destId="{A696C538-5B6C-440D-B187-5D0EF9D69D9D}" srcOrd="3" destOrd="0" presId="urn:microsoft.com/office/officeart/2005/8/layout/vList5"/>
    <dgm:cxn modelId="{D7F340EA-0AF3-49C8-B3B7-07E038A35A5C}" type="presParOf" srcId="{AE8E4C24-B458-454D-945D-EB6CE7F79F6D}" destId="{A28874E9-5D3A-4903-B83C-A5AB11CDD048}" srcOrd="4" destOrd="0" presId="urn:microsoft.com/office/officeart/2005/8/layout/vList5"/>
    <dgm:cxn modelId="{4BA93CF4-2700-4F69-803B-0E9D6E9B7AE3}" type="presParOf" srcId="{A28874E9-5D3A-4903-B83C-A5AB11CDD048}" destId="{DA22579F-DEA3-4099-A606-909C7B922435}" srcOrd="0" destOrd="0" presId="urn:microsoft.com/office/officeart/2005/8/layout/vList5"/>
    <dgm:cxn modelId="{D79BD070-AEAF-4215-AF37-E006AA8FEF4E}" type="presParOf" srcId="{A28874E9-5D3A-4903-B83C-A5AB11CDD048}" destId="{75B749EB-75B2-43EF-977F-F4A4B3290456}" srcOrd="1" destOrd="0" presId="urn:microsoft.com/office/officeart/2005/8/layout/vList5"/>
    <dgm:cxn modelId="{E2DEF7D8-746A-473F-A5D7-5CA2F4FDF9F0}" type="presParOf" srcId="{AE8E4C24-B458-454D-945D-EB6CE7F79F6D}" destId="{192F27BB-4C4F-4FDF-BD4B-AFFEBD4326A9}" srcOrd="5" destOrd="0" presId="urn:microsoft.com/office/officeart/2005/8/layout/vList5"/>
    <dgm:cxn modelId="{03840CE9-0A3C-4380-B866-B322A352EECF}" type="presParOf" srcId="{AE8E4C24-B458-454D-945D-EB6CE7F79F6D}" destId="{965FBFFB-A568-4248-819E-4016FB656D58}" srcOrd="6" destOrd="0" presId="urn:microsoft.com/office/officeart/2005/8/layout/vList5"/>
    <dgm:cxn modelId="{562D9DCD-61C7-4D2E-8039-AA10762DBD1B}" type="presParOf" srcId="{965FBFFB-A568-4248-819E-4016FB656D58}" destId="{4D307C73-EFAE-4D65-8F0F-2968200518A9}" srcOrd="0" destOrd="0" presId="urn:microsoft.com/office/officeart/2005/8/layout/vList5"/>
    <dgm:cxn modelId="{E24DA5F8-4D62-4DE8-9CBE-E477BFA6F0F1}" type="presParOf" srcId="{965FBFFB-A568-4248-819E-4016FB656D58}" destId="{3E7B9B55-A640-4419-BC84-EC2FC052C2E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8EBFD5-DC2A-4C4F-AFB9-29C30D0A0C1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30C21CE-E2E6-45D3-BE1C-2C9E24B9C85D}">
      <dgm:prSet phldrT="[Text]" custT="1"/>
      <dgm:spPr>
        <a:solidFill>
          <a:srgbClr val="E86746"/>
        </a:solidFill>
      </dgm:spPr>
      <dgm:t>
        <a:bodyPr/>
        <a:lstStyle/>
        <a:p>
          <a:r>
            <a:rPr lang="en-US" altLang="en-US" sz="2000" dirty="0" smtClean="0"/>
            <a:t>Strengths-based </a:t>
          </a:r>
          <a:endParaRPr lang="en-US" sz="2000" dirty="0"/>
        </a:p>
      </dgm:t>
    </dgm:pt>
    <dgm:pt modelId="{070916FC-E1F2-415B-BB96-BAAB49DA5406}" type="parTrans" cxnId="{B4727FEE-670A-4786-A9A4-A33764C13AAE}">
      <dgm:prSet/>
      <dgm:spPr/>
      <dgm:t>
        <a:bodyPr/>
        <a:lstStyle/>
        <a:p>
          <a:endParaRPr lang="en-US"/>
        </a:p>
      </dgm:t>
    </dgm:pt>
    <dgm:pt modelId="{B8B87925-F5AB-41CC-A575-19C2EB638AC6}" type="sibTrans" cxnId="{B4727FEE-670A-4786-A9A4-A33764C13AAE}">
      <dgm:prSet/>
      <dgm:spPr/>
      <dgm:t>
        <a:bodyPr/>
        <a:lstStyle/>
        <a:p>
          <a:endParaRPr lang="en-US"/>
        </a:p>
      </dgm:t>
    </dgm:pt>
    <dgm:pt modelId="{18EBA087-A3E1-4584-93A2-AAF552837A07}">
      <dgm:prSet custT="1"/>
      <dgm:spPr>
        <a:solidFill>
          <a:srgbClr val="FF9A12"/>
        </a:solidFill>
      </dgm:spPr>
      <dgm:t>
        <a:bodyPr/>
        <a:lstStyle/>
        <a:p>
          <a:pPr>
            <a:lnSpc>
              <a:spcPct val="100000"/>
            </a:lnSpc>
            <a:spcAft>
              <a:spcPts val="0"/>
            </a:spcAft>
          </a:pPr>
          <a:r>
            <a:rPr lang="en-US" altLang="en-US" sz="2000" dirty="0" smtClean="0"/>
            <a:t>Coaching/</a:t>
          </a:r>
        </a:p>
        <a:p>
          <a:pPr>
            <a:lnSpc>
              <a:spcPct val="100000"/>
            </a:lnSpc>
            <a:spcAft>
              <a:spcPts val="0"/>
            </a:spcAft>
          </a:pPr>
          <a:r>
            <a:rPr lang="en-US" altLang="en-US" sz="2000" dirty="0" smtClean="0"/>
            <a:t>mentoring</a:t>
          </a:r>
        </a:p>
      </dgm:t>
    </dgm:pt>
    <dgm:pt modelId="{167EFDE4-F386-43BE-8FF1-1ABE381EC356}" type="parTrans" cxnId="{FE542DB4-7671-467F-8EA9-E0CD4DD6168D}">
      <dgm:prSet/>
      <dgm:spPr/>
      <dgm:t>
        <a:bodyPr/>
        <a:lstStyle/>
        <a:p>
          <a:endParaRPr lang="en-US"/>
        </a:p>
      </dgm:t>
    </dgm:pt>
    <dgm:pt modelId="{14AE8510-86E7-48B7-87CA-50F238B5DAFA}" type="sibTrans" cxnId="{FE542DB4-7671-467F-8EA9-E0CD4DD6168D}">
      <dgm:prSet/>
      <dgm:spPr/>
      <dgm:t>
        <a:bodyPr/>
        <a:lstStyle/>
        <a:p>
          <a:endParaRPr lang="en-US"/>
        </a:p>
      </dgm:t>
    </dgm:pt>
    <dgm:pt modelId="{AB288A23-CC3E-4D09-BE76-3F6BDD134E13}">
      <dgm:prSet custT="1"/>
      <dgm:spPr>
        <a:solidFill>
          <a:srgbClr val="0085BA"/>
        </a:solidFill>
      </dgm:spPr>
      <dgm:t>
        <a:bodyPr/>
        <a:lstStyle/>
        <a:p>
          <a:r>
            <a:rPr lang="en-US" altLang="en-US" sz="2000" dirty="0" smtClean="0"/>
            <a:t>Supervision</a:t>
          </a:r>
        </a:p>
      </dgm:t>
    </dgm:pt>
    <dgm:pt modelId="{6AB40C4B-EBD7-4A99-802F-DFD9A40C4F67}" type="parTrans" cxnId="{A3466F16-2FEC-4020-BD64-75E26B643081}">
      <dgm:prSet/>
      <dgm:spPr/>
      <dgm:t>
        <a:bodyPr/>
        <a:lstStyle/>
        <a:p>
          <a:endParaRPr lang="en-US"/>
        </a:p>
      </dgm:t>
    </dgm:pt>
    <dgm:pt modelId="{609B9610-8724-41A0-AD4D-20A20DF502B8}" type="sibTrans" cxnId="{A3466F16-2FEC-4020-BD64-75E26B643081}">
      <dgm:prSet/>
      <dgm:spPr/>
      <dgm:t>
        <a:bodyPr/>
        <a:lstStyle/>
        <a:p>
          <a:endParaRPr lang="en-US"/>
        </a:p>
      </dgm:t>
    </dgm:pt>
    <dgm:pt modelId="{3C20EF09-0F05-4746-BBC0-7FE89230F543}">
      <dgm:prSet custT="1"/>
      <dgm:spPr>
        <a:solidFill>
          <a:srgbClr val="53C9E4"/>
        </a:solidFill>
      </dgm:spPr>
      <dgm:t>
        <a:bodyPr/>
        <a:lstStyle/>
        <a:p>
          <a:pPr>
            <a:lnSpc>
              <a:spcPct val="100000"/>
            </a:lnSpc>
            <a:spcAft>
              <a:spcPts val="0"/>
            </a:spcAft>
          </a:pPr>
          <a:r>
            <a:rPr lang="en-US" altLang="en-US" sz="2000" smtClean="0"/>
            <a:t>Unit competency building</a:t>
          </a:r>
          <a:endParaRPr lang="en-US" altLang="en-US" sz="2000" dirty="0" smtClean="0"/>
        </a:p>
      </dgm:t>
    </dgm:pt>
    <dgm:pt modelId="{A12DFC82-A1C4-4B5A-B139-10B4A53FA158}" type="parTrans" cxnId="{B2B76C55-D420-44E6-BCC4-D813D0C2D891}">
      <dgm:prSet/>
      <dgm:spPr/>
      <dgm:t>
        <a:bodyPr/>
        <a:lstStyle/>
        <a:p>
          <a:endParaRPr lang="en-US"/>
        </a:p>
      </dgm:t>
    </dgm:pt>
    <dgm:pt modelId="{82C54A19-9AAB-48FB-A023-343AE30B4F5D}" type="sibTrans" cxnId="{B2B76C55-D420-44E6-BCC4-D813D0C2D891}">
      <dgm:prSet/>
      <dgm:spPr/>
      <dgm:t>
        <a:bodyPr/>
        <a:lstStyle/>
        <a:p>
          <a:endParaRPr lang="en-US"/>
        </a:p>
      </dgm:t>
    </dgm:pt>
    <dgm:pt modelId="{3AC5E2B3-EC24-473A-8715-511D5E3A4883}">
      <dgm:prSet custT="1"/>
      <dgm:spPr>
        <a:solidFill>
          <a:srgbClr val="DEE1DF"/>
        </a:solidFill>
      </dgm:spPr>
      <dgm:t>
        <a:bodyPr/>
        <a:lstStyle/>
        <a:p>
          <a:pPr>
            <a:lnSpc>
              <a:spcPct val="100000"/>
            </a:lnSpc>
            <a:spcAft>
              <a:spcPts val="0"/>
            </a:spcAft>
          </a:pPr>
          <a:r>
            <a:rPr lang="en-US" altLang="en-US" sz="2000" smtClean="0">
              <a:solidFill>
                <a:schemeClr val="tx1"/>
              </a:solidFill>
            </a:rPr>
            <a:t>Performance reviews</a:t>
          </a:r>
          <a:endParaRPr lang="en-US" altLang="en-US" sz="2000" dirty="0" smtClean="0">
            <a:solidFill>
              <a:schemeClr val="tx1"/>
            </a:solidFill>
          </a:endParaRPr>
        </a:p>
      </dgm:t>
    </dgm:pt>
    <dgm:pt modelId="{CC10EBC1-19F0-4AB9-A22F-AB498DD0467C}" type="parTrans" cxnId="{4CB53EA4-C219-4715-924F-943F906FB5BA}">
      <dgm:prSet/>
      <dgm:spPr/>
      <dgm:t>
        <a:bodyPr/>
        <a:lstStyle/>
        <a:p>
          <a:endParaRPr lang="en-US"/>
        </a:p>
      </dgm:t>
    </dgm:pt>
    <dgm:pt modelId="{C3A11CAA-F60B-41B9-97BD-9B83FCF320D2}" type="sibTrans" cxnId="{4CB53EA4-C219-4715-924F-943F906FB5BA}">
      <dgm:prSet/>
      <dgm:spPr/>
      <dgm:t>
        <a:bodyPr/>
        <a:lstStyle/>
        <a:p>
          <a:endParaRPr lang="en-US"/>
        </a:p>
      </dgm:t>
    </dgm:pt>
    <dgm:pt modelId="{F4F9B67B-5F39-4F84-8CE0-9FCF8F9119AA}" type="pres">
      <dgm:prSet presAssocID="{B08EBFD5-DC2A-4C4F-AFB9-29C30D0A0C1A}" presName="diagram" presStyleCnt="0">
        <dgm:presLayoutVars>
          <dgm:dir/>
          <dgm:resizeHandles val="exact"/>
        </dgm:presLayoutVars>
      </dgm:prSet>
      <dgm:spPr/>
      <dgm:t>
        <a:bodyPr/>
        <a:lstStyle/>
        <a:p>
          <a:endParaRPr lang="en-US"/>
        </a:p>
      </dgm:t>
    </dgm:pt>
    <dgm:pt modelId="{EE4A37DE-8B6F-4893-B5B3-B93C14E6FDC4}" type="pres">
      <dgm:prSet presAssocID="{A30C21CE-E2E6-45D3-BE1C-2C9E24B9C85D}" presName="node" presStyleLbl="node1" presStyleIdx="0" presStyleCnt="5">
        <dgm:presLayoutVars>
          <dgm:bulletEnabled val="1"/>
        </dgm:presLayoutVars>
      </dgm:prSet>
      <dgm:spPr/>
      <dgm:t>
        <a:bodyPr/>
        <a:lstStyle/>
        <a:p>
          <a:endParaRPr lang="en-US"/>
        </a:p>
      </dgm:t>
    </dgm:pt>
    <dgm:pt modelId="{B6F86418-1D16-4817-926F-47086CFF733A}" type="pres">
      <dgm:prSet presAssocID="{B8B87925-F5AB-41CC-A575-19C2EB638AC6}" presName="sibTrans" presStyleCnt="0"/>
      <dgm:spPr/>
    </dgm:pt>
    <dgm:pt modelId="{699887B5-047F-4452-BDC0-C093CCC15696}" type="pres">
      <dgm:prSet presAssocID="{18EBA087-A3E1-4584-93A2-AAF552837A07}" presName="node" presStyleLbl="node1" presStyleIdx="1" presStyleCnt="5" custLinFactNeighborY="1183">
        <dgm:presLayoutVars>
          <dgm:bulletEnabled val="1"/>
        </dgm:presLayoutVars>
      </dgm:prSet>
      <dgm:spPr/>
      <dgm:t>
        <a:bodyPr/>
        <a:lstStyle/>
        <a:p>
          <a:endParaRPr lang="en-US"/>
        </a:p>
      </dgm:t>
    </dgm:pt>
    <dgm:pt modelId="{1CB10CCC-29A2-40A5-A41D-0FE44A1244BC}" type="pres">
      <dgm:prSet presAssocID="{14AE8510-86E7-48B7-87CA-50F238B5DAFA}" presName="sibTrans" presStyleCnt="0"/>
      <dgm:spPr/>
    </dgm:pt>
    <dgm:pt modelId="{86EF485C-0322-4A18-B0D6-A2427E7AF2AB}" type="pres">
      <dgm:prSet presAssocID="{AB288A23-CC3E-4D09-BE76-3F6BDD134E13}" presName="node" presStyleLbl="node1" presStyleIdx="2" presStyleCnt="5">
        <dgm:presLayoutVars>
          <dgm:bulletEnabled val="1"/>
        </dgm:presLayoutVars>
      </dgm:prSet>
      <dgm:spPr/>
      <dgm:t>
        <a:bodyPr/>
        <a:lstStyle/>
        <a:p>
          <a:endParaRPr lang="en-US"/>
        </a:p>
      </dgm:t>
    </dgm:pt>
    <dgm:pt modelId="{914B4DED-389F-4502-A208-4B5E23846928}" type="pres">
      <dgm:prSet presAssocID="{609B9610-8724-41A0-AD4D-20A20DF502B8}" presName="sibTrans" presStyleCnt="0"/>
      <dgm:spPr/>
    </dgm:pt>
    <dgm:pt modelId="{D95D1E32-7D9E-4919-AB0B-61B34303496C}" type="pres">
      <dgm:prSet presAssocID="{3C20EF09-0F05-4746-BBC0-7FE89230F543}" presName="node" presStyleLbl="node1" presStyleIdx="3" presStyleCnt="5" custLinFactNeighborY="1183">
        <dgm:presLayoutVars>
          <dgm:bulletEnabled val="1"/>
        </dgm:presLayoutVars>
      </dgm:prSet>
      <dgm:spPr/>
      <dgm:t>
        <a:bodyPr/>
        <a:lstStyle/>
        <a:p>
          <a:endParaRPr lang="en-US"/>
        </a:p>
      </dgm:t>
    </dgm:pt>
    <dgm:pt modelId="{DB81FA41-AECD-481E-9EAC-E5AC53446384}" type="pres">
      <dgm:prSet presAssocID="{82C54A19-9AAB-48FB-A023-343AE30B4F5D}" presName="sibTrans" presStyleCnt="0"/>
      <dgm:spPr/>
    </dgm:pt>
    <dgm:pt modelId="{DA893450-5AC0-46DD-8A9C-ACBF853561A8}" type="pres">
      <dgm:prSet presAssocID="{3AC5E2B3-EC24-473A-8715-511D5E3A4883}" presName="node" presStyleLbl="node1" presStyleIdx="4" presStyleCnt="5" custLinFactNeighborY="1183">
        <dgm:presLayoutVars>
          <dgm:bulletEnabled val="1"/>
        </dgm:presLayoutVars>
      </dgm:prSet>
      <dgm:spPr/>
      <dgm:t>
        <a:bodyPr/>
        <a:lstStyle/>
        <a:p>
          <a:endParaRPr lang="en-US"/>
        </a:p>
      </dgm:t>
    </dgm:pt>
  </dgm:ptLst>
  <dgm:cxnLst>
    <dgm:cxn modelId="{FE542DB4-7671-467F-8EA9-E0CD4DD6168D}" srcId="{B08EBFD5-DC2A-4C4F-AFB9-29C30D0A0C1A}" destId="{18EBA087-A3E1-4584-93A2-AAF552837A07}" srcOrd="1" destOrd="0" parTransId="{167EFDE4-F386-43BE-8FF1-1ABE381EC356}" sibTransId="{14AE8510-86E7-48B7-87CA-50F238B5DAFA}"/>
    <dgm:cxn modelId="{3128EB47-FFCC-48B9-A349-B2407297DA73}" type="presOf" srcId="{A30C21CE-E2E6-45D3-BE1C-2C9E24B9C85D}" destId="{EE4A37DE-8B6F-4893-B5B3-B93C14E6FDC4}" srcOrd="0" destOrd="0" presId="urn:microsoft.com/office/officeart/2005/8/layout/default"/>
    <dgm:cxn modelId="{CCBBC526-9B37-4BA1-ACF7-89EDF7DCA56F}" type="presOf" srcId="{B08EBFD5-DC2A-4C4F-AFB9-29C30D0A0C1A}" destId="{F4F9B67B-5F39-4F84-8CE0-9FCF8F9119AA}" srcOrd="0" destOrd="0" presId="urn:microsoft.com/office/officeart/2005/8/layout/default"/>
    <dgm:cxn modelId="{C511EEAB-F9FC-445F-8033-9F7ACE3B7CF2}" type="presOf" srcId="{3AC5E2B3-EC24-473A-8715-511D5E3A4883}" destId="{DA893450-5AC0-46DD-8A9C-ACBF853561A8}" srcOrd="0" destOrd="0" presId="urn:microsoft.com/office/officeart/2005/8/layout/default"/>
    <dgm:cxn modelId="{A3466F16-2FEC-4020-BD64-75E26B643081}" srcId="{B08EBFD5-DC2A-4C4F-AFB9-29C30D0A0C1A}" destId="{AB288A23-CC3E-4D09-BE76-3F6BDD134E13}" srcOrd="2" destOrd="0" parTransId="{6AB40C4B-EBD7-4A99-802F-DFD9A40C4F67}" sibTransId="{609B9610-8724-41A0-AD4D-20A20DF502B8}"/>
    <dgm:cxn modelId="{4CB53EA4-C219-4715-924F-943F906FB5BA}" srcId="{B08EBFD5-DC2A-4C4F-AFB9-29C30D0A0C1A}" destId="{3AC5E2B3-EC24-473A-8715-511D5E3A4883}" srcOrd="4" destOrd="0" parTransId="{CC10EBC1-19F0-4AB9-A22F-AB498DD0467C}" sibTransId="{C3A11CAA-F60B-41B9-97BD-9B83FCF320D2}"/>
    <dgm:cxn modelId="{B4727FEE-670A-4786-A9A4-A33764C13AAE}" srcId="{B08EBFD5-DC2A-4C4F-AFB9-29C30D0A0C1A}" destId="{A30C21CE-E2E6-45D3-BE1C-2C9E24B9C85D}" srcOrd="0" destOrd="0" parTransId="{070916FC-E1F2-415B-BB96-BAAB49DA5406}" sibTransId="{B8B87925-F5AB-41CC-A575-19C2EB638AC6}"/>
    <dgm:cxn modelId="{B2B76C55-D420-44E6-BCC4-D813D0C2D891}" srcId="{B08EBFD5-DC2A-4C4F-AFB9-29C30D0A0C1A}" destId="{3C20EF09-0F05-4746-BBC0-7FE89230F543}" srcOrd="3" destOrd="0" parTransId="{A12DFC82-A1C4-4B5A-B139-10B4A53FA158}" sibTransId="{82C54A19-9AAB-48FB-A023-343AE30B4F5D}"/>
    <dgm:cxn modelId="{E77A46F6-E347-43FD-A343-1BE12559D3D9}" type="presOf" srcId="{3C20EF09-0F05-4746-BBC0-7FE89230F543}" destId="{D95D1E32-7D9E-4919-AB0B-61B34303496C}" srcOrd="0" destOrd="0" presId="urn:microsoft.com/office/officeart/2005/8/layout/default"/>
    <dgm:cxn modelId="{75E9A3F6-27B0-4E30-8E6B-35F1FEE21DFD}" type="presOf" srcId="{18EBA087-A3E1-4584-93A2-AAF552837A07}" destId="{699887B5-047F-4452-BDC0-C093CCC15696}" srcOrd="0" destOrd="0" presId="urn:microsoft.com/office/officeart/2005/8/layout/default"/>
    <dgm:cxn modelId="{8334E080-5FFC-44E1-AE5C-863B3E2A89A9}" type="presOf" srcId="{AB288A23-CC3E-4D09-BE76-3F6BDD134E13}" destId="{86EF485C-0322-4A18-B0D6-A2427E7AF2AB}" srcOrd="0" destOrd="0" presId="urn:microsoft.com/office/officeart/2005/8/layout/default"/>
    <dgm:cxn modelId="{4C9DC14C-3FA4-41C8-A844-7B49EA299831}" type="presParOf" srcId="{F4F9B67B-5F39-4F84-8CE0-9FCF8F9119AA}" destId="{EE4A37DE-8B6F-4893-B5B3-B93C14E6FDC4}" srcOrd="0" destOrd="0" presId="urn:microsoft.com/office/officeart/2005/8/layout/default"/>
    <dgm:cxn modelId="{A2D5D692-D713-49D0-B4AD-EE7C71BC23F6}" type="presParOf" srcId="{F4F9B67B-5F39-4F84-8CE0-9FCF8F9119AA}" destId="{B6F86418-1D16-4817-926F-47086CFF733A}" srcOrd="1" destOrd="0" presId="urn:microsoft.com/office/officeart/2005/8/layout/default"/>
    <dgm:cxn modelId="{5F7165B5-69DE-4165-8112-2911A0CE5B0F}" type="presParOf" srcId="{F4F9B67B-5F39-4F84-8CE0-9FCF8F9119AA}" destId="{699887B5-047F-4452-BDC0-C093CCC15696}" srcOrd="2" destOrd="0" presId="urn:microsoft.com/office/officeart/2005/8/layout/default"/>
    <dgm:cxn modelId="{C45F32D7-55DE-4996-A9FA-67B80D41596D}" type="presParOf" srcId="{F4F9B67B-5F39-4F84-8CE0-9FCF8F9119AA}" destId="{1CB10CCC-29A2-40A5-A41D-0FE44A1244BC}" srcOrd="3" destOrd="0" presId="urn:microsoft.com/office/officeart/2005/8/layout/default"/>
    <dgm:cxn modelId="{CF357300-38CF-45D3-A366-662628E5354F}" type="presParOf" srcId="{F4F9B67B-5F39-4F84-8CE0-9FCF8F9119AA}" destId="{86EF485C-0322-4A18-B0D6-A2427E7AF2AB}" srcOrd="4" destOrd="0" presId="urn:microsoft.com/office/officeart/2005/8/layout/default"/>
    <dgm:cxn modelId="{526E9D7F-9A19-4F8D-AE7D-96A154879841}" type="presParOf" srcId="{F4F9B67B-5F39-4F84-8CE0-9FCF8F9119AA}" destId="{914B4DED-389F-4502-A208-4B5E23846928}" srcOrd="5" destOrd="0" presId="urn:microsoft.com/office/officeart/2005/8/layout/default"/>
    <dgm:cxn modelId="{13DDDC26-1E64-4172-826F-446AC5E3AF3F}" type="presParOf" srcId="{F4F9B67B-5F39-4F84-8CE0-9FCF8F9119AA}" destId="{D95D1E32-7D9E-4919-AB0B-61B34303496C}" srcOrd="6" destOrd="0" presId="urn:microsoft.com/office/officeart/2005/8/layout/default"/>
    <dgm:cxn modelId="{75A2F75A-D343-4FD2-8166-4C2B84F553D7}" type="presParOf" srcId="{F4F9B67B-5F39-4F84-8CE0-9FCF8F9119AA}" destId="{DB81FA41-AECD-481E-9EAC-E5AC53446384}" srcOrd="7" destOrd="0" presId="urn:microsoft.com/office/officeart/2005/8/layout/default"/>
    <dgm:cxn modelId="{470CE757-62CA-411B-A5DD-7ABE2ED83E4E}" type="presParOf" srcId="{F4F9B67B-5F39-4F84-8CE0-9FCF8F9119AA}" destId="{DA893450-5AC0-46DD-8A9C-ACBF853561A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5116BF3-C607-4718-B2D8-25BE2A4F3D4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81DBC8E-4318-4C40-9AE6-98D7511EA3ED}">
      <dgm:prSet phldrT="[Text]" custT="1"/>
      <dgm:spPr>
        <a:solidFill>
          <a:srgbClr val="E86746"/>
        </a:solidFill>
      </dgm:spPr>
      <dgm:t>
        <a:bodyPr/>
        <a:lstStyle/>
        <a:p>
          <a:r>
            <a:rPr lang="en-US" altLang="en-US" sz="2400" smtClean="0"/>
            <a:t>Peer case reading</a:t>
          </a:r>
          <a:endParaRPr lang="en-US" sz="2400"/>
        </a:p>
      </dgm:t>
    </dgm:pt>
    <dgm:pt modelId="{6EF5022E-7123-4E01-B2AA-64F38EA48D93}" type="parTrans" cxnId="{B93E40B4-9BEA-42C0-9C84-E1F3375EE956}">
      <dgm:prSet/>
      <dgm:spPr/>
      <dgm:t>
        <a:bodyPr/>
        <a:lstStyle/>
        <a:p>
          <a:endParaRPr lang="en-US"/>
        </a:p>
      </dgm:t>
    </dgm:pt>
    <dgm:pt modelId="{C2622BA8-97D6-43D8-85B1-C3BFB893770D}" type="sibTrans" cxnId="{B93E40B4-9BEA-42C0-9C84-E1F3375EE956}">
      <dgm:prSet/>
      <dgm:spPr/>
      <dgm:t>
        <a:bodyPr/>
        <a:lstStyle/>
        <a:p>
          <a:endParaRPr lang="en-US"/>
        </a:p>
      </dgm:t>
    </dgm:pt>
    <dgm:pt modelId="{891CF090-C6A1-4BFB-9AA1-AE3CBAC74E00}">
      <dgm:prSet custT="1"/>
      <dgm:spPr>
        <a:solidFill>
          <a:srgbClr val="FF9A12"/>
        </a:solidFill>
      </dgm:spPr>
      <dgm:t>
        <a:bodyPr/>
        <a:lstStyle/>
        <a:p>
          <a:r>
            <a:rPr lang="en-US" altLang="en-US" sz="2400" dirty="0" smtClean="0"/>
            <a:t>Program manager or QA comparative reading</a:t>
          </a:r>
        </a:p>
      </dgm:t>
    </dgm:pt>
    <dgm:pt modelId="{91EDD626-DAB1-465A-8860-D60C6F54AA62}" type="parTrans" cxnId="{D12FBFCF-F1B3-4B18-9600-0131E08CCDEA}">
      <dgm:prSet/>
      <dgm:spPr/>
      <dgm:t>
        <a:bodyPr/>
        <a:lstStyle/>
        <a:p>
          <a:endParaRPr lang="en-US"/>
        </a:p>
      </dgm:t>
    </dgm:pt>
    <dgm:pt modelId="{C3F5C407-607A-4B31-A5E5-BBCE272481E0}" type="sibTrans" cxnId="{D12FBFCF-F1B3-4B18-9600-0131E08CCDEA}">
      <dgm:prSet/>
      <dgm:spPr/>
      <dgm:t>
        <a:bodyPr/>
        <a:lstStyle/>
        <a:p>
          <a:endParaRPr lang="en-US"/>
        </a:p>
      </dgm:t>
    </dgm:pt>
    <dgm:pt modelId="{766C0F26-CA39-4DCB-B4AC-422E43DC80A6}">
      <dgm:prSet custT="1"/>
      <dgm:spPr>
        <a:solidFill>
          <a:srgbClr val="0085BA"/>
        </a:solidFill>
      </dgm:spPr>
      <dgm:t>
        <a:bodyPr/>
        <a:lstStyle/>
        <a:p>
          <a:r>
            <a:rPr lang="en-US" altLang="en-US" sz="2400" dirty="0" smtClean="0"/>
            <a:t>CRC comparative case reading</a:t>
          </a:r>
        </a:p>
      </dgm:t>
    </dgm:pt>
    <dgm:pt modelId="{1CCA9F92-1C32-44E9-A2D7-F1ED65B3304E}" type="parTrans" cxnId="{66C8FC00-5102-405A-838F-23C6C632EC7C}">
      <dgm:prSet/>
      <dgm:spPr/>
      <dgm:t>
        <a:bodyPr/>
        <a:lstStyle/>
        <a:p>
          <a:endParaRPr lang="en-US"/>
        </a:p>
      </dgm:t>
    </dgm:pt>
    <dgm:pt modelId="{9C1DE1BD-839D-4D69-B59F-6FD88F626DE5}" type="sibTrans" cxnId="{66C8FC00-5102-405A-838F-23C6C632EC7C}">
      <dgm:prSet/>
      <dgm:spPr/>
      <dgm:t>
        <a:bodyPr/>
        <a:lstStyle/>
        <a:p>
          <a:endParaRPr lang="en-US"/>
        </a:p>
      </dgm:t>
    </dgm:pt>
    <dgm:pt modelId="{8522CDDD-F727-4CFD-954E-2567986CDF08}" type="pres">
      <dgm:prSet presAssocID="{65116BF3-C607-4718-B2D8-25BE2A4F3D47}" presName="diagram" presStyleCnt="0">
        <dgm:presLayoutVars>
          <dgm:dir/>
          <dgm:resizeHandles val="exact"/>
        </dgm:presLayoutVars>
      </dgm:prSet>
      <dgm:spPr/>
      <dgm:t>
        <a:bodyPr/>
        <a:lstStyle/>
        <a:p>
          <a:endParaRPr lang="en-US"/>
        </a:p>
      </dgm:t>
    </dgm:pt>
    <dgm:pt modelId="{70C57641-539A-40BD-A73B-6D7AD387D7E1}" type="pres">
      <dgm:prSet presAssocID="{081DBC8E-4318-4C40-9AE6-98D7511EA3ED}" presName="node" presStyleLbl="node1" presStyleIdx="0" presStyleCnt="3">
        <dgm:presLayoutVars>
          <dgm:bulletEnabled val="1"/>
        </dgm:presLayoutVars>
      </dgm:prSet>
      <dgm:spPr/>
      <dgm:t>
        <a:bodyPr/>
        <a:lstStyle/>
        <a:p>
          <a:endParaRPr lang="en-US"/>
        </a:p>
      </dgm:t>
    </dgm:pt>
    <dgm:pt modelId="{C281E936-8E45-4366-9E6F-6E88C971E308}" type="pres">
      <dgm:prSet presAssocID="{C2622BA8-97D6-43D8-85B1-C3BFB893770D}" presName="sibTrans" presStyleCnt="0"/>
      <dgm:spPr/>
    </dgm:pt>
    <dgm:pt modelId="{7AA4EA5B-D363-4542-AB9D-D89564FA15F9}" type="pres">
      <dgm:prSet presAssocID="{891CF090-C6A1-4BFB-9AA1-AE3CBAC74E00}" presName="node" presStyleLbl="node1" presStyleIdx="1" presStyleCnt="3">
        <dgm:presLayoutVars>
          <dgm:bulletEnabled val="1"/>
        </dgm:presLayoutVars>
      </dgm:prSet>
      <dgm:spPr/>
      <dgm:t>
        <a:bodyPr/>
        <a:lstStyle/>
        <a:p>
          <a:endParaRPr lang="en-US"/>
        </a:p>
      </dgm:t>
    </dgm:pt>
    <dgm:pt modelId="{2D8094F6-9965-4587-80E6-78310C92D3FC}" type="pres">
      <dgm:prSet presAssocID="{C3F5C407-607A-4B31-A5E5-BBCE272481E0}" presName="sibTrans" presStyleCnt="0"/>
      <dgm:spPr/>
    </dgm:pt>
    <dgm:pt modelId="{8890EF8C-F3B4-4D7C-A3D6-A1FBC1ED8A67}" type="pres">
      <dgm:prSet presAssocID="{766C0F26-CA39-4DCB-B4AC-422E43DC80A6}" presName="node" presStyleLbl="node1" presStyleIdx="2" presStyleCnt="3">
        <dgm:presLayoutVars>
          <dgm:bulletEnabled val="1"/>
        </dgm:presLayoutVars>
      </dgm:prSet>
      <dgm:spPr/>
      <dgm:t>
        <a:bodyPr/>
        <a:lstStyle/>
        <a:p>
          <a:endParaRPr lang="en-US"/>
        </a:p>
      </dgm:t>
    </dgm:pt>
  </dgm:ptLst>
  <dgm:cxnLst>
    <dgm:cxn modelId="{D12FBFCF-F1B3-4B18-9600-0131E08CCDEA}" srcId="{65116BF3-C607-4718-B2D8-25BE2A4F3D47}" destId="{891CF090-C6A1-4BFB-9AA1-AE3CBAC74E00}" srcOrd="1" destOrd="0" parTransId="{91EDD626-DAB1-465A-8860-D60C6F54AA62}" sibTransId="{C3F5C407-607A-4B31-A5E5-BBCE272481E0}"/>
    <dgm:cxn modelId="{871DCA4F-0E0C-40CC-A769-9A1F189610DC}" type="presOf" srcId="{766C0F26-CA39-4DCB-B4AC-422E43DC80A6}" destId="{8890EF8C-F3B4-4D7C-A3D6-A1FBC1ED8A67}" srcOrd="0" destOrd="0" presId="urn:microsoft.com/office/officeart/2005/8/layout/default"/>
    <dgm:cxn modelId="{5F599A11-CF27-457B-9F7B-A29C06EDD0D8}" type="presOf" srcId="{081DBC8E-4318-4C40-9AE6-98D7511EA3ED}" destId="{70C57641-539A-40BD-A73B-6D7AD387D7E1}" srcOrd="0" destOrd="0" presId="urn:microsoft.com/office/officeart/2005/8/layout/default"/>
    <dgm:cxn modelId="{B93E40B4-9BEA-42C0-9C84-E1F3375EE956}" srcId="{65116BF3-C607-4718-B2D8-25BE2A4F3D47}" destId="{081DBC8E-4318-4C40-9AE6-98D7511EA3ED}" srcOrd="0" destOrd="0" parTransId="{6EF5022E-7123-4E01-B2AA-64F38EA48D93}" sibTransId="{C2622BA8-97D6-43D8-85B1-C3BFB893770D}"/>
    <dgm:cxn modelId="{54B84367-DB02-4976-810A-0BBDAE41CD6B}" type="presOf" srcId="{891CF090-C6A1-4BFB-9AA1-AE3CBAC74E00}" destId="{7AA4EA5B-D363-4542-AB9D-D89564FA15F9}" srcOrd="0" destOrd="0" presId="urn:microsoft.com/office/officeart/2005/8/layout/default"/>
    <dgm:cxn modelId="{C43B9535-3369-4337-B74E-931FB8EB3837}" type="presOf" srcId="{65116BF3-C607-4718-B2D8-25BE2A4F3D47}" destId="{8522CDDD-F727-4CFD-954E-2567986CDF08}" srcOrd="0" destOrd="0" presId="urn:microsoft.com/office/officeart/2005/8/layout/default"/>
    <dgm:cxn modelId="{66C8FC00-5102-405A-838F-23C6C632EC7C}" srcId="{65116BF3-C607-4718-B2D8-25BE2A4F3D47}" destId="{766C0F26-CA39-4DCB-B4AC-422E43DC80A6}" srcOrd="2" destOrd="0" parTransId="{1CCA9F92-1C32-44E9-A2D7-F1ED65B3304E}" sibTransId="{9C1DE1BD-839D-4D69-B59F-6FD88F626DE5}"/>
    <dgm:cxn modelId="{8713D1AF-3637-407B-B753-EBB1931F183C}" type="presParOf" srcId="{8522CDDD-F727-4CFD-954E-2567986CDF08}" destId="{70C57641-539A-40BD-A73B-6D7AD387D7E1}" srcOrd="0" destOrd="0" presId="urn:microsoft.com/office/officeart/2005/8/layout/default"/>
    <dgm:cxn modelId="{A2EC9B21-E769-4D0D-9F35-3D932D7AF8F6}" type="presParOf" srcId="{8522CDDD-F727-4CFD-954E-2567986CDF08}" destId="{C281E936-8E45-4366-9E6F-6E88C971E308}" srcOrd="1" destOrd="0" presId="urn:microsoft.com/office/officeart/2005/8/layout/default"/>
    <dgm:cxn modelId="{AD19188F-10F2-452E-8883-C52B9DCCCEF6}" type="presParOf" srcId="{8522CDDD-F727-4CFD-954E-2567986CDF08}" destId="{7AA4EA5B-D363-4542-AB9D-D89564FA15F9}" srcOrd="2" destOrd="0" presId="urn:microsoft.com/office/officeart/2005/8/layout/default"/>
    <dgm:cxn modelId="{B3CBBB5F-9553-4550-B407-82A7AD1DE273}" type="presParOf" srcId="{8522CDDD-F727-4CFD-954E-2567986CDF08}" destId="{2D8094F6-9965-4587-80E6-78310C92D3FC}" srcOrd="3" destOrd="0" presId="urn:microsoft.com/office/officeart/2005/8/layout/default"/>
    <dgm:cxn modelId="{EC5B3FAE-1EA4-4AC4-A8F7-DF45AE951C7A}" type="presParOf" srcId="{8522CDDD-F727-4CFD-954E-2567986CDF08}" destId="{8890EF8C-F3B4-4D7C-A3D6-A1FBC1ED8A6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0170E2E-6CE5-40BF-8204-821CF69FCA7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EDC85ED-BA40-43B1-A9C1-AAC5BAECE832}">
      <dgm:prSet phldrT="[Text]" custT="1"/>
      <dgm:spPr>
        <a:solidFill>
          <a:srgbClr val="E86746"/>
        </a:solidFill>
      </dgm:spPr>
      <dgm:t>
        <a:bodyPr/>
        <a:lstStyle/>
        <a:p>
          <a:r>
            <a:rPr lang="en-US" altLang="en-US" sz="2400" smtClean="0"/>
            <a:t>Vision</a:t>
          </a:r>
          <a:endParaRPr lang="en-US" sz="2400"/>
        </a:p>
      </dgm:t>
    </dgm:pt>
    <dgm:pt modelId="{84091FB0-C23A-4DC9-8F78-7956E57B375E}" type="parTrans" cxnId="{AA90A5B5-EB86-489E-87FD-1159442160CB}">
      <dgm:prSet/>
      <dgm:spPr/>
      <dgm:t>
        <a:bodyPr/>
        <a:lstStyle/>
        <a:p>
          <a:endParaRPr lang="en-US" sz="2400"/>
        </a:p>
      </dgm:t>
    </dgm:pt>
    <dgm:pt modelId="{E1C8F0D6-770E-48EB-BE4C-D40E5D6FB64F}" type="sibTrans" cxnId="{AA90A5B5-EB86-489E-87FD-1159442160CB}">
      <dgm:prSet/>
      <dgm:spPr/>
      <dgm:t>
        <a:bodyPr/>
        <a:lstStyle/>
        <a:p>
          <a:endParaRPr lang="en-US" sz="2400"/>
        </a:p>
      </dgm:t>
    </dgm:pt>
    <dgm:pt modelId="{C05E53CD-84AF-488A-AAF5-14FDB97A96FF}">
      <dgm:prSet custT="1"/>
      <dgm:spPr/>
      <dgm:t>
        <a:bodyPr/>
        <a:lstStyle/>
        <a:p>
          <a:pPr marL="463550" indent="-463550"/>
          <a:r>
            <a:rPr lang="en-US" altLang="en-US" sz="2400" dirty="0" smtClean="0"/>
            <a:t>One indicator</a:t>
          </a:r>
        </a:p>
      </dgm:t>
    </dgm:pt>
    <dgm:pt modelId="{E62BB1AA-8612-495A-8EF6-24E3FB6533B1}" type="parTrans" cxnId="{A52FA3E0-C222-4819-AA1D-A0BF6DB32EB6}">
      <dgm:prSet/>
      <dgm:spPr/>
      <dgm:t>
        <a:bodyPr/>
        <a:lstStyle/>
        <a:p>
          <a:endParaRPr lang="en-US" sz="2400"/>
        </a:p>
      </dgm:t>
    </dgm:pt>
    <dgm:pt modelId="{D0B14306-9722-4A30-B783-538942CD743E}" type="sibTrans" cxnId="{A52FA3E0-C222-4819-AA1D-A0BF6DB32EB6}">
      <dgm:prSet/>
      <dgm:spPr/>
      <dgm:t>
        <a:bodyPr/>
        <a:lstStyle/>
        <a:p>
          <a:endParaRPr lang="en-US" sz="2400"/>
        </a:p>
      </dgm:t>
    </dgm:pt>
    <dgm:pt modelId="{EC440912-4B6F-4775-A188-91BF9D1F63CC}">
      <dgm:prSet custT="1"/>
      <dgm:spPr/>
      <dgm:t>
        <a:bodyPr/>
        <a:lstStyle/>
        <a:p>
          <a:pPr marL="463550" indent="-463550"/>
          <a:r>
            <a:rPr lang="en-US" altLang="en-US" sz="2400" dirty="0" smtClean="0"/>
            <a:t>One outcome</a:t>
          </a:r>
        </a:p>
      </dgm:t>
    </dgm:pt>
    <dgm:pt modelId="{61810232-964D-4453-AE3B-FDA1D0D18DA1}" type="parTrans" cxnId="{E680336D-0103-45DF-A4F0-00C3E31AF81C}">
      <dgm:prSet/>
      <dgm:spPr/>
      <dgm:t>
        <a:bodyPr/>
        <a:lstStyle/>
        <a:p>
          <a:endParaRPr lang="en-US" sz="2400"/>
        </a:p>
      </dgm:t>
    </dgm:pt>
    <dgm:pt modelId="{E636BC81-E95A-4275-85B9-C5D33BF78CE5}" type="sibTrans" cxnId="{E680336D-0103-45DF-A4F0-00C3E31AF81C}">
      <dgm:prSet/>
      <dgm:spPr/>
      <dgm:t>
        <a:bodyPr/>
        <a:lstStyle/>
        <a:p>
          <a:endParaRPr lang="en-US" sz="2400"/>
        </a:p>
      </dgm:t>
    </dgm:pt>
    <dgm:pt modelId="{3E689AAF-8EFB-42D2-864E-7000D47BC1D0}">
      <dgm:prSet custT="1"/>
      <dgm:spPr>
        <a:solidFill>
          <a:srgbClr val="FF9A12"/>
        </a:solidFill>
      </dgm:spPr>
      <dgm:t>
        <a:bodyPr/>
        <a:lstStyle/>
        <a:p>
          <a:r>
            <a:rPr lang="en-US" altLang="en-US" sz="2400" smtClean="0"/>
            <a:t>One priority</a:t>
          </a:r>
          <a:endParaRPr lang="en-US" altLang="en-US" sz="2400" dirty="0" smtClean="0"/>
        </a:p>
      </dgm:t>
    </dgm:pt>
    <dgm:pt modelId="{3C376825-5717-44BB-AFE8-C05437967477}" type="parTrans" cxnId="{22237823-2CAB-438E-A60A-DAF8D131A101}">
      <dgm:prSet/>
      <dgm:spPr/>
      <dgm:t>
        <a:bodyPr/>
        <a:lstStyle/>
        <a:p>
          <a:endParaRPr lang="en-US" sz="2400"/>
        </a:p>
      </dgm:t>
    </dgm:pt>
    <dgm:pt modelId="{7ADC659F-6DA1-402B-975F-0E7FF4236DC1}" type="sibTrans" cxnId="{22237823-2CAB-438E-A60A-DAF8D131A101}">
      <dgm:prSet/>
      <dgm:spPr/>
      <dgm:t>
        <a:bodyPr/>
        <a:lstStyle/>
        <a:p>
          <a:endParaRPr lang="en-US" sz="2400"/>
        </a:p>
      </dgm:t>
    </dgm:pt>
    <dgm:pt modelId="{337DFB79-1169-4A51-AE86-0A4108F0182B}">
      <dgm:prSet custT="1"/>
      <dgm:spPr/>
      <dgm:t>
        <a:bodyPr/>
        <a:lstStyle/>
        <a:p>
          <a:pPr marL="463550" indent="-463550"/>
          <a:r>
            <a:rPr lang="en-US" altLang="en-US" sz="2400" dirty="0" smtClean="0"/>
            <a:t>One or two strategies</a:t>
          </a:r>
        </a:p>
      </dgm:t>
    </dgm:pt>
    <dgm:pt modelId="{519CF221-C77C-4C7A-B877-7E24D90DCD39}" type="parTrans" cxnId="{BDF96007-EE4F-424F-803C-B3C428405191}">
      <dgm:prSet/>
      <dgm:spPr/>
      <dgm:t>
        <a:bodyPr/>
        <a:lstStyle/>
        <a:p>
          <a:endParaRPr lang="en-US" sz="2400"/>
        </a:p>
      </dgm:t>
    </dgm:pt>
    <dgm:pt modelId="{D2A051BD-791D-45C5-A6E8-52E7676B8BCC}" type="sibTrans" cxnId="{BDF96007-EE4F-424F-803C-B3C428405191}">
      <dgm:prSet/>
      <dgm:spPr/>
      <dgm:t>
        <a:bodyPr/>
        <a:lstStyle/>
        <a:p>
          <a:endParaRPr lang="en-US" sz="2400"/>
        </a:p>
      </dgm:t>
    </dgm:pt>
    <dgm:pt modelId="{FE5568BC-EE0D-469E-A6BC-0DBD70A5D2B0}">
      <dgm:prSet custT="1"/>
      <dgm:spPr/>
      <dgm:t>
        <a:bodyPr/>
        <a:lstStyle/>
        <a:p>
          <a:pPr marL="463550" indent="-463550"/>
          <a:r>
            <a:rPr lang="en-US" altLang="en-US" sz="2400" dirty="0" smtClean="0"/>
            <a:t>One or two actions</a:t>
          </a:r>
        </a:p>
      </dgm:t>
    </dgm:pt>
    <dgm:pt modelId="{6CA5FF5B-7577-4F70-9044-8C552FC8D5C6}" type="parTrans" cxnId="{62E3FB8E-CBED-4A68-B499-B38E25E86CAC}">
      <dgm:prSet/>
      <dgm:spPr/>
      <dgm:t>
        <a:bodyPr/>
        <a:lstStyle/>
        <a:p>
          <a:endParaRPr lang="en-US" sz="2400"/>
        </a:p>
      </dgm:t>
    </dgm:pt>
    <dgm:pt modelId="{E041B07A-8B3C-429B-9072-3536B28425CF}" type="sibTrans" cxnId="{62E3FB8E-CBED-4A68-B499-B38E25E86CAC}">
      <dgm:prSet/>
      <dgm:spPr/>
      <dgm:t>
        <a:bodyPr/>
        <a:lstStyle/>
        <a:p>
          <a:endParaRPr lang="en-US" sz="2400"/>
        </a:p>
      </dgm:t>
    </dgm:pt>
    <dgm:pt modelId="{4ADDAE6F-B321-4782-89F8-E888CC709371}" type="pres">
      <dgm:prSet presAssocID="{20170E2E-6CE5-40BF-8204-821CF69FCA71}" presName="linear" presStyleCnt="0">
        <dgm:presLayoutVars>
          <dgm:animLvl val="lvl"/>
          <dgm:resizeHandles val="exact"/>
        </dgm:presLayoutVars>
      </dgm:prSet>
      <dgm:spPr/>
      <dgm:t>
        <a:bodyPr/>
        <a:lstStyle/>
        <a:p>
          <a:endParaRPr lang="en-US"/>
        </a:p>
      </dgm:t>
    </dgm:pt>
    <dgm:pt modelId="{3775A284-F134-4571-8956-0A051E227C89}" type="pres">
      <dgm:prSet presAssocID="{AEDC85ED-BA40-43B1-A9C1-AAC5BAECE832}" presName="parentText" presStyleLbl="node1" presStyleIdx="0" presStyleCnt="2">
        <dgm:presLayoutVars>
          <dgm:chMax val="0"/>
          <dgm:bulletEnabled val="1"/>
        </dgm:presLayoutVars>
      </dgm:prSet>
      <dgm:spPr/>
      <dgm:t>
        <a:bodyPr/>
        <a:lstStyle/>
        <a:p>
          <a:endParaRPr lang="en-US"/>
        </a:p>
      </dgm:t>
    </dgm:pt>
    <dgm:pt modelId="{0CDDBA83-ECDC-46E7-8328-6862EFF8BB51}" type="pres">
      <dgm:prSet presAssocID="{AEDC85ED-BA40-43B1-A9C1-AAC5BAECE832}" presName="childText" presStyleLbl="revTx" presStyleIdx="0" presStyleCnt="2">
        <dgm:presLayoutVars>
          <dgm:bulletEnabled val="1"/>
        </dgm:presLayoutVars>
      </dgm:prSet>
      <dgm:spPr/>
      <dgm:t>
        <a:bodyPr/>
        <a:lstStyle/>
        <a:p>
          <a:endParaRPr lang="en-US"/>
        </a:p>
      </dgm:t>
    </dgm:pt>
    <dgm:pt modelId="{81705E7B-5C3D-414B-A6F6-82BBA5B36779}" type="pres">
      <dgm:prSet presAssocID="{3E689AAF-8EFB-42D2-864E-7000D47BC1D0}" presName="parentText" presStyleLbl="node1" presStyleIdx="1" presStyleCnt="2">
        <dgm:presLayoutVars>
          <dgm:chMax val="0"/>
          <dgm:bulletEnabled val="1"/>
        </dgm:presLayoutVars>
      </dgm:prSet>
      <dgm:spPr/>
      <dgm:t>
        <a:bodyPr/>
        <a:lstStyle/>
        <a:p>
          <a:endParaRPr lang="en-US"/>
        </a:p>
      </dgm:t>
    </dgm:pt>
    <dgm:pt modelId="{868BE7F3-052F-4B75-A2AA-0DC0BDFDFFFB}" type="pres">
      <dgm:prSet presAssocID="{3E689AAF-8EFB-42D2-864E-7000D47BC1D0}" presName="childText" presStyleLbl="revTx" presStyleIdx="1" presStyleCnt="2">
        <dgm:presLayoutVars>
          <dgm:bulletEnabled val="1"/>
        </dgm:presLayoutVars>
      </dgm:prSet>
      <dgm:spPr/>
      <dgm:t>
        <a:bodyPr/>
        <a:lstStyle/>
        <a:p>
          <a:endParaRPr lang="en-US"/>
        </a:p>
      </dgm:t>
    </dgm:pt>
  </dgm:ptLst>
  <dgm:cxnLst>
    <dgm:cxn modelId="{C64AF416-AE2E-4F30-819C-092525DB7020}" type="presOf" srcId="{EC440912-4B6F-4775-A188-91BF9D1F63CC}" destId="{0CDDBA83-ECDC-46E7-8328-6862EFF8BB51}" srcOrd="0" destOrd="1" presId="urn:microsoft.com/office/officeart/2005/8/layout/vList2"/>
    <dgm:cxn modelId="{22237823-2CAB-438E-A60A-DAF8D131A101}" srcId="{20170E2E-6CE5-40BF-8204-821CF69FCA71}" destId="{3E689AAF-8EFB-42D2-864E-7000D47BC1D0}" srcOrd="1" destOrd="0" parTransId="{3C376825-5717-44BB-AFE8-C05437967477}" sibTransId="{7ADC659F-6DA1-402B-975F-0E7FF4236DC1}"/>
    <dgm:cxn modelId="{AA90A5B5-EB86-489E-87FD-1159442160CB}" srcId="{20170E2E-6CE5-40BF-8204-821CF69FCA71}" destId="{AEDC85ED-BA40-43B1-A9C1-AAC5BAECE832}" srcOrd="0" destOrd="0" parTransId="{84091FB0-C23A-4DC9-8F78-7956E57B375E}" sibTransId="{E1C8F0D6-770E-48EB-BE4C-D40E5D6FB64F}"/>
    <dgm:cxn modelId="{497FA124-A0B2-441F-A6EB-BDEC82528C75}" type="presOf" srcId="{20170E2E-6CE5-40BF-8204-821CF69FCA71}" destId="{4ADDAE6F-B321-4782-89F8-E888CC709371}" srcOrd="0" destOrd="0" presId="urn:microsoft.com/office/officeart/2005/8/layout/vList2"/>
    <dgm:cxn modelId="{CAC50BCF-EDCA-4110-BD3A-C9122DFA08FC}" type="presOf" srcId="{C05E53CD-84AF-488A-AAF5-14FDB97A96FF}" destId="{0CDDBA83-ECDC-46E7-8328-6862EFF8BB51}" srcOrd="0" destOrd="0" presId="urn:microsoft.com/office/officeart/2005/8/layout/vList2"/>
    <dgm:cxn modelId="{83978124-CCBA-41DD-A442-B49E0F6B2B4A}" type="presOf" srcId="{337DFB79-1169-4A51-AE86-0A4108F0182B}" destId="{868BE7F3-052F-4B75-A2AA-0DC0BDFDFFFB}" srcOrd="0" destOrd="0" presId="urn:microsoft.com/office/officeart/2005/8/layout/vList2"/>
    <dgm:cxn modelId="{13FBDCCD-4DF0-4767-BBA7-56B00FCAAD8B}" type="presOf" srcId="{FE5568BC-EE0D-469E-A6BC-0DBD70A5D2B0}" destId="{868BE7F3-052F-4B75-A2AA-0DC0BDFDFFFB}" srcOrd="0" destOrd="1" presId="urn:microsoft.com/office/officeart/2005/8/layout/vList2"/>
    <dgm:cxn modelId="{BDF96007-EE4F-424F-803C-B3C428405191}" srcId="{3E689AAF-8EFB-42D2-864E-7000D47BC1D0}" destId="{337DFB79-1169-4A51-AE86-0A4108F0182B}" srcOrd="0" destOrd="0" parTransId="{519CF221-C77C-4C7A-B877-7E24D90DCD39}" sibTransId="{D2A051BD-791D-45C5-A6E8-52E7676B8BCC}"/>
    <dgm:cxn modelId="{BF5181F6-42E2-4ACA-9C81-ADAE1F1FD6FF}" type="presOf" srcId="{3E689AAF-8EFB-42D2-864E-7000D47BC1D0}" destId="{81705E7B-5C3D-414B-A6F6-82BBA5B36779}" srcOrd="0" destOrd="0" presId="urn:microsoft.com/office/officeart/2005/8/layout/vList2"/>
    <dgm:cxn modelId="{CAF79938-499E-4DC4-B021-546083A850D6}" type="presOf" srcId="{AEDC85ED-BA40-43B1-A9C1-AAC5BAECE832}" destId="{3775A284-F134-4571-8956-0A051E227C89}" srcOrd="0" destOrd="0" presId="urn:microsoft.com/office/officeart/2005/8/layout/vList2"/>
    <dgm:cxn modelId="{62E3FB8E-CBED-4A68-B499-B38E25E86CAC}" srcId="{3E689AAF-8EFB-42D2-864E-7000D47BC1D0}" destId="{FE5568BC-EE0D-469E-A6BC-0DBD70A5D2B0}" srcOrd="1" destOrd="0" parTransId="{6CA5FF5B-7577-4F70-9044-8C552FC8D5C6}" sibTransId="{E041B07A-8B3C-429B-9072-3536B28425CF}"/>
    <dgm:cxn modelId="{A52FA3E0-C222-4819-AA1D-A0BF6DB32EB6}" srcId="{AEDC85ED-BA40-43B1-A9C1-AAC5BAECE832}" destId="{C05E53CD-84AF-488A-AAF5-14FDB97A96FF}" srcOrd="0" destOrd="0" parTransId="{E62BB1AA-8612-495A-8EF6-24E3FB6533B1}" sibTransId="{D0B14306-9722-4A30-B783-538942CD743E}"/>
    <dgm:cxn modelId="{E680336D-0103-45DF-A4F0-00C3E31AF81C}" srcId="{AEDC85ED-BA40-43B1-A9C1-AAC5BAECE832}" destId="{EC440912-4B6F-4775-A188-91BF9D1F63CC}" srcOrd="1" destOrd="0" parTransId="{61810232-964D-4453-AE3B-FDA1D0D18DA1}" sibTransId="{E636BC81-E95A-4275-85B9-C5D33BF78CE5}"/>
    <dgm:cxn modelId="{BEC9AA2A-9A7C-4E6C-AFF1-4C070E49A2B9}" type="presParOf" srcId="{4ADDAE6F-B321-4782-89F8-E888CC709371}" destId="{3775A284-F134-4571-8956-0A051E227C89}" srcOrd="0" destOrd="0" presId="urn:microsoft.com/office/officeart/2005/8/layout/vList2"/>
    <dgm:cxn modelId="{B5754C61-1180-4B2B-A4E1-A71D0B8DF06E}" type="presParOf" srcId="{4ADDAE6F-B321-4782-89F8-E888CC709371}" destId="{0CDDBA83-ECDC-46E7-8328-6862EFF8BB51}" srcOrd="1" destOrd="0" presId="urn:microsoft.com/office/officeart/2005/8/layout/vList2"/>
    <dgm:cxn modelId="{60FA2F39-DAEF-40D9-BFFC-836F4BEC5935}" type="presParOf" srcId="{4ADDAE6F-B321-4782-89F8-E888CC709371}" destId="{81705E7B-5C3D-414B-A6F6-82BBA5B36779}" srcOrd="2" destOrd="0" presId="urn:microsoft.com/office/officeart/2005/8/layout/vList2"/>
    <dgm:cxn modelId="{DC4C76A2-1F43-408D-8A71-3A6D1998766F}" type="presParOf" srcId="{4ADDAE6F-B321-4782-89F8-E888CC709371}" destId="{868BE7F3-052F-4B75-A2AA-0DC0BDFDFFF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C58B5-443D-4371-B48A-7D95BFCC311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9BF5871-F333-4F5B-8B3F-BD1248BABDBF}">
      <dgm:prSet phldrT="[Text]"/>
      <dgm:spPr>
        <a:solidFill>
          <a:srgbClr val="E86746"/>
        </a:solidFill>
      </dgm:spPr>
      <dgm:t>
        <a:bodyPr/>
        <a:lstStyle/>
        <a:p>
          <a:r>
            <a:rPr lang="en-US" dirty="0" smtClean="0"/>
            <a:t>Comprehensive assessment of caregiver, family, and child functioning as it relates to safety and risk</a:t>
          </a:r>
          <a:endParaRPr lang="en-US" dirty="0"/>
        </a:p>
      </dgm:t>
    </dgm:pt>
    <dgm:pt modelId="{E47FA34F-A807-408B-A45B-CB54F59B2939}" type="parTrans" cxnId="{D2119AA2-64EF-428D-919A-1EA014FD2B63}">
      <dgm:prSet/>
      <dgm:spPr/>
      <dgm:t>
        <a:bodyPr/>
        <a:lstStyle/>
        <a:p>
          <a:endParaRPr lang="en-US"/>
        </a:p>
      </dgm:t>
    </dgm:pt>
    <dgm:pt modelId="{E8B55A31-080A-4EE7-A01D-A761F2A5819D}" type="sibTrans" cxnId="{D2119AA2-64EF-428D-919A-1EA014FD2B63}">
      <dgm:prSet/>
      <dgm:spPr/>
      <dgm:t>
        <a:bodyPr/>
        <a:lstStyle/>
        <a:p>
          <a:endParaRPr lang="en-US"/>
        </a:p>
      </dgm:t>
    </dgm:pt>
    <dgm:pt modelId="{337456B4-2AC0-4154-9A76-70995196182F}">
      <dgm:prSet/>
      <dgm:spPr>
        <a:solidFill>
          <a:schemeClr val="accent2"/>
        </a:solidFill>
      </dgm:spPr>
      <dgm:t>
        <a:bodyPr/>
        <a:lstStyle/>
        <a:p>
          <a:r>
            <a:rPr lang="en-US" dirty="0" smtClean="0"/>
            <a:t>Identifies the most important needs that relate to safety and risk</a:t>
          </a:r>
        </a:p>
      </dgm:t>
    </dgm:pt>
    <dgm:pt modelId="{AA9CB7BA-2F4A-48C0-9701-538CBB144E54}" type="parTrans" cxnId="{70C128E7-A1CD-4C33-ADAC-DECB6FE44578}">
      <dgm:prSet/>
      <dgm:spPr/>
      <dgm:t>
        <a:bodyPr/>
        <a:lstStyle/>
        <a:p>
          <a:endParaRPr lang="en-US"/>
        </a:p>
      </dgm:t>
    </dgm:pt>
    <dgm:pt modelId="{BD22B28A-C5E9-4412-BB7B-56583BEADF59}" type="sibTrans" cxnId="{70C128E7-A1CD-4C33-ADAC-DECB6FE44578}">
      <dgm:prSet/>
      <dgm:spPr/>
      <dgm:t>
        <a:bodyPr/>
        <a:lstStyle/>
        <a:p>
          <a:endParaRPr lang="en-US"/>
        </a:p>
      </dgm:t>
    </dgm:pt>
    <dgm:pt modelId="{04BA6230-65F2-43B7-83F4-296CFD48D0A0}">
      <dgm:prSet/>
      <dgm:spPr>
        <a:solidFill>
          <a:schemeClr val="accent3"/>
        </a:solidFill>
      </dgm:spPr>
      <dgm:t>
        <a:bodyPr/>
        <a:lstStyle/>
        <a:p>
          <a:r>
            <a:rPr lang="en-US" dirty="0" smtClean="0"/>
            <a:t>Identifies the most important strengths that can be used to build lasting safety</a:t>
          </a:r>
        </a:p>
      </dgm:t>
    </dgm:pt>
    <dgm:pt modelId="{3C01D41A-78A0-4C0D-BA1D-2F399F40681A}" type="parTrans" cxnId="{66917927-FDF3-4AAB-99B6-18151C561D5E}">
      <dgm:prSet/>
      <dgm:spPr/>
      <dgm:t>
        <a:bodyPr/>
        <a:lstStyle/>
        <a:p>
          <a:endParaRPr lang="en-US"/>
        </a:p>
      </dgm:t>
    </dgm:pt>
    <dgm:pt modelId="{21662E54-E956-424C-AA0D-91D914B5B03A}" type="sibTrans" cxnId="{66917927-FDF3-4AAB-99B6-18151C561D5E}">
      <dgm:prSet/>
      <dgm:spPr/>
      <dgm:t>
        <a:bodyPr/>
        <a:lstStyle/>
        <a:p>
          <a:endParaRPr lang="en-US"/>
        </a:p>
      </dgm:t>
    </dgm:pt>
    <dgm:pt modelId="{944917AD-945F-43B7-9BD1-416272410ACB}">
      <dgm:prSet/>
      <dgm:spPr>
        <a:solidFill>
          <a:schemeClr val="accent4"/>
        </a:solidFill>
      </dgm:spPr>
      <dgm:t>
        <a:bodyPr/>
        <a:lstStyle/>
        <a:p>
          <a:r>
            <a:rPr lang="en-US" dirty="0" smtClean="0"/>
            <a:t>Helps us reach agreements about the focus of the case plan</a:t>
          </a:r>
        </a:p>
      </dgm:t>
    </dgm:pt>
    <dgm:pt modelId="{B7BB6A74-5E22-44B8-8FD0-BE5AA64CB3E6}" type="parTrans" cxnId="{110294AE-3A84-49F4-A782-399A3912450A}">
      <dgm:prSet/>
      <dgm:spPr/>
      <dgm:t>
        <a:bodyPr/>
        <a:lstStyle/>
        <a:p>
          <a:endParaRPr lang="en-US"/>
        </a:p>
      </dgm:t>
    </dgm:pt>
    <dgm:pt modelId="{7BF8A6BD-4ECD-48FC-91D1-3E334F591529}" type="sibTrans" cxnId="{110294AE-3A84-49F4-A782-399A3912450A}">
      <dgm:prSet/>
      <dgm:spPr/>
      <dgm:t>
        <a:bodyPr/>
        <a:lstStyle/>
        <a:p>
          <a:endParaRPr lang="en-US"/>
        </a:p>
      </dgm:t>
    </dgm:pt>
    <dgm:pt modelId="{CD84E8EB-0410-4FD3-AC7B-C1CE4CB9776E}">
      <dgm:prSet/>
      <dgm:spPr>
        <a:solidFill>
          <a:srgbClr val="96E757"/>
        </a:solidFill>
      </dgm:spPr>
      <dgm:t>
        <a:bodyPr/>
        <a:lstStyle/>
        <a:p>
          <a:r>
            <a:rPr lang="en-US" dirty="0" smtClean="0"/>
            <a:t>A conversation, not a test!</a:t>
          </a:r>
          <a:endParaRPr lang="en-US" dirty="0"/>
        </a:p>
      </dgm:t>
    </dgm:pt>
    <dgm:pt modelId="{11474020-C131-4A9D-A637-DAE621D7C7F1}" type="parTrans" cxnId="{89673701-0006-42C5-A52A-AA25D42BDB65}">
      <dgm:prSet/>
      <dgm:spPr/>
      <dgm:t>
        <a:bodyPr/>
        <a:lstStyle/>
        <a:p>
          <a:endParaRPr lang="en-US"/>
        </a:p>
      </dgm:t>
    </dgm:pt>
    <dgm:pt modelId="{843B292B-57B2-4912-BBE2-42BB7396C028}" type="sibTrans" cxnId="{89673701-0006-42C5-A52A-AA25D42BDB65}">
      <dgm:prSet/>
      <dgm:spPr/>
      <dgm:t>
        <a:bodyPr/>
        <a:lstStyle/>
        <a:p>
          <a:endParaRPr lang="en-US"/>
        </a:p>
      </dgm:t>
    </dgm:pt>
    <dgm:pt modelId="{1CBF9B32-03F7-408D-A3EB-633528B1FA67}" type="pres">
      <dgm:prSet presAssocID="{AC1C58B5-443D-4371-B48A-7D95BFCC3119}" presName="diagram" presStyleCnt="0">
        <dgm:presLayoutVars>
          <dgm:dir/>
          <dgm:resizeHandles val="exact"/>
        </dgm:presLayoutVars>
      </dgm:prSet>
      <dgm:spPr/>
      <dgm:t>
        <a:bodyPr/>
        <a:lstStyle/>
        <a:p>
          <a:endParaRPr lang="en-US"/>
        </a:p>
      </dgm:t>
    </dgm:pt>
    <dgm:pt modelId="{02122844-BC74-4C8C-9B80-129F36DA00F4}" type="pres">
      <dgm:prSet presAssocID="{59BF5871-F333-4F5B-8B3F-BD1248BABDBF}" presName="node" presStyleLbl="node1" presStyleIdx="0" presStyleCnt="5">
        <dgm:presLayoutVars>
          <dgm:bulletEnabled val="1"/>
        </dgm:presLayoutVars>
      </dgm:prSet>
      <dgm:spPr/>
      <dgm:t>
        <a:bodyPr/>
        <a:lstStyle/>
        <a:p>
          <a:endParaRPr lang="en-US"/>
        </a:p>
      </dgm:t>
    </dgm:pt>
    <dgm:pt modelId="{C4CD5A7D-ED97-4E89-B7E5-F5C005F4B2AF}" type="pres">
      <dgm:prSet presAssocID="{E8B55A31-080A-4EE7-A01D-A761F2A5819D}" presName="sibTrans" presStyleCnt="0"/>
      <dgm:spPr/>
    </dgm:pt>
    <dgm:pt modelId="{7B69AEB6-0E45-4C8F-825F-1D2B6549808A}" type="pres">
      <dgm:prSet presAssocID="{337456B4-2AC0-4154-9A76-70995196182F}" presName="node" presStyleLbl="node1" presStyleIdx="1" presStyleCnt="5">
        <dgm:presLayoutVars>
          <dgm:bulletEnabled val="1"/>
        </dgm:presLayoutVars>
      </dgm:prSet>
      <dgm:spPr/>
      <dgm:t>
        <a:bodyPr/>
        <a:lstStyle/>
        <a:p>
          <a:endParaRPr lang="en-US"/>
        </a:p>
      </dgm:t>
    </dgm:pt>
    <dgm:pt modelId="{61905FFA-E28D-49FE-AE12-8DDF4AD201BD}" type="pres">
      <dgm:prSet presAssocID="{BD22B28A-C5E9-4412-BB7B-56583BEADF59}" presName="sibTrans" presStyleCnt="0"/>
      <dgm:spPr/>
    </dgm:pt>
    <dgm:pt modelId="{963FCE81-DB79-4335-B334-9198F5FF7581}" type="pres">
      <dgm:prSet presAssocID="{04BA6230-65F2-43B7-83F4-296CFD48D0A0}" presName="node" presStyleLbl="node1" presStyleIdx="2" presStyleCnt="5">
        <dgm:presLayoutVars>
          <dgm:bulletEnabled val="1"/>
        </dgm:presLayoutVars>
      </dgm:prSet>
      <dgm:spPr/>
      <dgm:t>
        <a:bodyPr/>
        <a:lstStyle/>
        <a:p>
          <a:endParaRPr lang="en-US"/>
        </a:p>
      </dgm:t>
    </dgm:pt>
    <dgm:pt modelId="{7C3F1F08-742E-4CD2-93E8-47383AC072E6}" type="pres">
      <dgm:prSet presAssocID="{21662E54-E956-424C-AA0D-91D914B5B03A}" presName="sibTrans" presStyleCnt="0"/>
      <dgm:spPr/>
    </dgm:pt>
    <dgm:pt modelId="{53F5D3C2-83D0-4091-BC04-D45C6369092C}" type="pres">
      <dgm:prSet presAssocID="{944917AD-945F-43B7-9BD1-416272410ACB}" presName="node" presStyleLbl="node1" presStyleIdx="3" presStyleCnt="5">
        <dgm:presLayoutVars>
          <dgm:bulletEnabled val="1"/>
        </dgm:presLayoutVars>
      </dgm:prSet>
      <dgm:spPr/>
      <dgm:t>
        <a:bodyPr/>
        <a:lstStyle/>
        <a:p>
          <a:endParaRPr lang="en-US"/>
        </a:p>
      </dgm:t>
    </dgm:pt>
    <dgm:pt modelId="{C9879422-C952-4FF6-A846-666A93B06691}" type="pres">
      <dgm:prSet presAssocID="{7BF8A6BD-4ECD-48FC-91D1-3E334F591529}" presName="sibTrans" presStyleCnt="0"/>
      <dgm:spPr/>
    </dgm:pt>
    <dgm:pt modelId="{309B3E76-604C-4C40-945B-28CA683580BC}" type="pres">
      <dgm:prSet presAssocID="{CD84E8EB-0410-4FD3-AC7B-C1CE4CB9776E}" presName="node" presStyleLbl="node1" presStyleIdx="4" presStyleCnt="5">
        <dgm:presLayoutVars>
          <dgm:bulletEnabled val="1"/>
        </dgm:presLayoutVars>
      </dgm:prSet>
      <dgm:spPr/>
      <dgm:t>
        <a:bodyPr/>
        <a:lstStyle/>
        <a:p>
          <a:endParaRPr lang="en-US"/>
        </a:p>
      </dgm:t>
    </dgm:pt>
  </dgm:ptLst>
  <dgm:cxnLst>
    <dgm:cxn modelId="{3EB4088C-C22A-45A1-B872-1937515EAAC5}" type="presOf" srcId="{337456B4-2AC0-4154-9A76-70995196182F}" destId="{7B69AEB6-0E45-4C8F-825F-1D2B6549808A}" srcOrd="0" destOrd="0" presId="urn:microsoft.com/office/officeart/2005/8/layout/default"/>
    <dgm:cxn modelId="{D2119AA2-64EF-428D-919A-1EA014FD2B63}" srcId="{AC1C58B5-443D-4371-B48A-7D95BFCC3119}" destId="{59BF5871-F333-4F5B-8B3F-BD1248BABDBF}" srcOrd="0" destOrd="0" parTransId="{E47FA34F-A807-408B-A45B-CB54F59B2939}" sibTransId="{E8B55A31-080A-4EE7-A01D-A761F2A5819D}"/>
    <dgm:cxn modelId="{110294AE-3A84-49F4-A782-399A3912450A}" srcId="{AC1C58B5-443D-4371-B48A-7D95BFCC3119}" destId="{944917AD-945F-43B7-9BD1-416272410ACB}" srcOrd="3" destOrd="0" parTransId="{B7BB6A74-5E22-44B8-8FD0-BE5AA64CB3E6}" sibTransId="{7BF8A6BD-4ECD-48FC-91D1-3E334F591529}"/>
    <dgm:cxn modelId="{D7975D72-E717-42F6-95CF-2867EF1A3081}" type="presOf" srcId="{944917AD-945F-43B7-9BD1-416272410ACB}" destId="{53F5D3C2-83D0-4091-BC04-D45C6369092C}" srcOrd="0" destOrd="0" presId="urn:microsoft.com/office/officeart/2005/8/layout/default"/>
    <dgm:cxn modelId="{BA693724-FFBB-41BA-B6B2-07AB0EA50564}" type="presOf" srcId="{04BA6230-65F2-43B7-83F4-296CFD48D0A0}" destId="{963FCE81-DB79-4335-B334-9198F5FF7581}" srcOrd="0" destOrd="0" presId="urn:microsoft.com/office/officeart/2005/8/layout/default"/>
    <dgm:cxn modelId="{0CBEC914-270C-4F18-A020-DC61BA5DE82B}" type="presOf" srcId="{CD84E8EB-0410-4FD3-AC7B-C1CE4CB9776E}" destId="{309B3E76-604C-4C40-945B-28CA683580BC}" srcOrd="0" destOrd="0" presId="urn:microsoft.com/office/officeart/2005/8/layout/default"/>
    <dgm:cxn modelId="{F18E6174-E135-4360-99D8-BBF32F1D9FC8}" type="presOf" srcId="{59BF5871-F333-4F5B-8B3F-BD1248BABDBF}" destId="{02122844-BC74-4C8C-9B80-129F36DA00F4}" srcOrd="0" destOrd="0" presId="urn:microsoft.com/office/officeart/2005/8/layout/default"/>
    <dgm:cxn modelId="{89673701-0006-42C5-A52A-AA25D42BDB65}" srcId="{AC1C58B5-443D-4371-B48A-7D95BFCC3119}" destId="{CD84E8EB-0410-4FD3-AC7B-C1CE4CB9776E}" srcOrd="4" destOrd="0" parTransId="{11474020-C131-4A9D-A637-DAE621D7C7F1}" sibTransId="{843B292B-57B2-4912-BBE2-42BB7396C028}"/>
    <dgm:cxn modelId="{B42C8027-04CC-4043-B2A2-442EC0DB13DE}" type="presOf" srcId="{AC1C58B5-443D-4371-B48A-7D95BFCC3119}" destId="{1CBF9B32-03F7-408D-A3EB-633528B1FA67}" srcOrd="0" destOrd="0" presId="urn:microsoft.com/office/officeart/2005/8/layout/default"/>
    <dgm:cxn modelId="{70C128E7-A1CD-4C33-ADAC-DECB6FE44578}" srcId="{AC1C58B5-443D-4371-B48A-7D95BFCC3119}" destId="{337456B4-2AC0-4154-9A76-70995196182F}" srcOrd="1" destOrd="0" parTransId="{AA9CB7BA-2F4A-48C0-9701-538CBB144E54}" sibTransId="{BD22B28A-C5E9-4412-BB7B-56583BEADF59}"/>
    <dgm:cxn modelId="{66917927-FDF3-4AAB-99B6-18151C561D5E}" srcId="{AC1C58B5-443D-4371-B48A-7D95BFCC3119}" destId="{04BA6230-65F2-43B7-83F4-296CFD48D0A0}" srcOrd="2" destOrd="0" parTransId="{3C01D41A-78A0-4C0D-BA1D-2F399F40681A}" sibTransId="{21662E54-E956-424C-AA0D-91D914B5B03A}"/>
    <dgm:cxn modelId="{40BF60B3-33C8-4F82-8F98-8FE8F918FE36}" type="presParOf" srcId="{1CBF9B32-03F7-408D-A3EB-633528B1FA67}" destId="{02122844-BC74-4C8C-9B80-129F36DA00F4}" srcOrd="0" destOrd="0" presId="urn:microsoft.com/office/officeart/2005/8/layout/default"/>
    <dgm:cxn modelId="{5199DE24-B04F-49FD-8A5D-270CDA954BB8}" type="presParOf" srcId="{1CBF9B32-03F7-408D-A3EB-633528B1FA67}" destId="{C4CD5A7D-ED97-4E89-B7E5-F5C005F4B2AF}" srcOrd="1" destOrd="0" presId="urn:microsoft.com/office/officeart/2005/8/layout/default"/>
    <dgm:cxn modelId="{2B4310B5-8D25-4014-945C-291F82E6B633}" type="presParOf" srcId="{1CBF9B32-03F7-408D-A3EB-633528B1FA67}" destId="{7B69AEB6-0E45-4C8F-825F-1D2B6549808A}" srcOrd="2" destOrd="0" presId="urn:microsoft.com/office/officeart/2005/8/layout/default"/>
    <dgm:cxn modelId="{0567D7C5-B6BC-4F6A-8DC6-B2A1E075EF67}" type="presParOf" srcId="{1CBF9B32-03F7-408D-A3EB-633528B1FA67}" destId="{61905FFA-E28D-49FE-AE12-8DDF4AD201BD}" srcOrd="3" destOrd="0" presId="urn:microsoft.com/office/officeart/2005/8/layout/default"/>
    <dgm:cxn modelId="{2225F8C4-23E3-4B0C-A03D-790407ADB1E8}" type="presParOf" srcId="{1CBF9B32-03F7-408D-A3EB-633528B1FA67}" destId="{963FCE81-DB79-4335-B334-9198F5FF7581}" srcOrd="4" destOrd="0" presId="urn:microsoft.com/office/officeart/2005/8/layout/default"/>
    <dgm:cxn modelId="{B18F25B2-234E-48E0-B8B0-D03B089B5E20}" type="presParOf" srcId="{1CBF9B32-03F7-408D-A3EB-633528B1FA67}" destId="{7C3F1F08-742E-4CD2-93E8-47383AC072E6}" srcOrd="5" destOrd="0" presId="urn:microsoft.com/office/officeart/2005/8/layout/default"/>
    <dgm:cxn modelId="{A046B933-3163-456A-97F1-8D6E857A129B}" type="presParOf" srcId="{1CBF9B32-03F7-408D-A3EB-633528B1FA67}" destId="{53F5D3C2-83D0-4091-BC04-D45C6369092C}" srcOrd="6" destOrd="0" presId="urn:microsoft.com/office/officeart/2005/8/layout/default"/>
    <dgm:cxn modelId="{3CA46844-3C13-4039-8B51-C2574F62873F}" type="presParOf" srcId="{1CBF9B32-03F7-408D-A3EB-633528B1FA67}" destId="{C9879422-C952-4FF6-A846-666A93B06691}" srcOrd="7" destOrd="0" presId="urn:microsoft.com/office/officeart/2005/8/layout/default"/>
    <dgm:cxn modelId="{26E478FC-B5A8-4A3E-8B38-7EAD175FC25C}" type="presParOf" srcId="{1CBF9B32-03F7-408D-A3EB-633528B1FA67}" destId="{309B3E76-604C-4C40-945B-28CA683580B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194963-1360-40DD-90F5-C87B6890D44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FC0461A-65DE-43AE-98B5-5F6DFDF9CD85}">
      <dgm:prSet phldrT="[Text]"/>
      <dgm:spPr>
        <a:solidFill>
          <a:srgbClr val="E86746"/>
        </a:solidFill>
      </dgm:spPr>
      <dgm:t>
        <a:bodyPr/>
        <a:lstStyle/>
        <a:p>
          <a:r>
            <a:rPr lang="en-US" dirty="0" smtClean="0"/>
            <a:t>Pre-contact preparation</a:t>
          </a:r>
          <a:endParaRPr lang="en-US" dirty="0"/>
        </a:p>
      </dgm:t>
    </dgm:pt>
    <dgm:pt modelId="{E019FE4B-896E-4479-8414-BD0FD1451C29}" type="parTrans" cxnId="{6147F58E-FC32-48EA-943C-2E1615B2C0C1}">
      <dgm:prSet/>
      <dgm:spPr/>
      <dgm:t>
        <a:bodyPr/>
        <a:lstStyle/>
        <a:p>
          <a:endParaRPr lang="en-US"/>
        </a:p>
      </dgm:t>
    </dgm:pt>
    <dgm:pt modelId="{8F7AFC07-1FFB-4919-9796-2AD310B40376}" type="sibTrans" cxnId="{6147F58E-FC32-48EA-943C-2E1615B2C0C1}">
      <dgm:prSet/>
      <dgm:spPr/>
      <dgm:t>
        <a:bodyPr/>
        <a:lstStyle/>
        <a:p>
          <a:endParaRPr lang="en-US"/>
        </a:p>
      </dgm:t>
    </dgm:pt>
    <dgm:pt modelId="{41CB3473-8F8A-4F30-B8E0-A522F25A27B9}">
      <dgm:prSet phldrT="[Text]"/>
      <dgm:spPr>
        <a:solidFill>
          <a:schemeClr val="accent3"/>
        </a:solidFill>
      </dgm:spPr>
      <dgm:t>
        <a:bodyPr/>
        <a:lstStyle/>
        <a:p>
          <a:r>
            <a:rPr lang="en-US" dirty="0" smtClean="0"/>
            <a:t>Construct shared danger and goal statements</a:t>
          </a:r>
          <a:endParaRPr lang="en-US" dirty="0"/>
        </a:p>
      </dgm:t>
    </dgm:pt>
    <dgm:pt modelId="{8F85C574-3B5A-4B7F-8830-5BCA52548E7C}" type="parTrans" cxnId="{610A87F8-BF6B-44B1-8F2F-431B929D2E97}">
      <dgm:prSet/>
      <dgm:spPr/>
      <dgm:t>
        <a:bodyPr/>
        <a:lstStyle/>
        <a:p>
          <a:endParaRPr lang="en-US"/>
        </a:p>
      </dgm:t>
    </dgm:pt>
    <dgm:pt modelId="{AEA38602-83E7-48AB-9A86-B6D721DCCA83}" type="sibTrans" cxnId="{610A87F8-BF6B-44B1-8F2F-431B929D2E97}">
      <dgm:prSet/>
      <dgm:spPr/>
      <dgm:t>
        <a:bodyPr/>
        <a:lstStyle/>
        <a:p>
          <a:endParaRPr lang="en-US"/>
        </a:p>
      </dgm:t>
    </dgm:pt>
    <dgm:pt modelId="{AA3FFCF9-CA4A-4282-B985-B7C62606AFCA}">
      <dgm:prSet phldrT="[Text]"/>
      <dgm:spPr>
        <a:solidFill>
          <a:srgbClr val="E86746"/>
        </a:solidFill>
      </dgm:spPr>
      <dgm:t>
        <a:bodyPr/>
        <a:lstStyle/>
        <a:p>
          <a:r>
            <a:rPr lang="en-US" dirty="0" smtClean="0"/>
            <a:t>Identify and involve the network</a:t>
          </a:r>
          <a:endParaRPr lang="en-US" dirty="0"/>
        </a:p>
      </dgm:t>
    </dgm:pt>
    <dgm:pt modelId="{2A9262C0-E2AB-4543-9CF3-95BB15E59C90}" type="parTrans" cxnId="{37137B6F-FB6A-4642-893B-54076E03D019}">
      <dgm:prSet/>
      <dgm:spPr/>
      <dgm:t>
        <a:bodyPr/>
        <a:lstStyle/>
        <a:p>
          <a:endParaRPr lang="en-US"/>
        </a:p>
      </dgm:t>
    </dgm:pt>
    <dgm:pt modelId="{BBD52935-F7F9-498F-A1D7-331D30E99085}" type="sibTrans" cxnId="{37137B6F-FB6A-4642-893B-54076E03D019}">
      <dgm:prSet/>
      <dgm:spPr/>
      <dgm:t>
        <a:bodyPr/>
        <a:lstStyle/>
        <a:p>
          <a:endParaRPr lang="en-US"/>
        </a:p>
      </dgm:t>
    </dgm:pt>
    <dgm:pt modelId="{03DC49BE-0CA7-4394-A7B4-BBCC7C2ACBD1}">
      <dgm:prSet phldrT="[Text]"/>
      <dgm:spPr>
        <a:solidFill>
          <a:srgbClr val="FF9A12"/>
        </a:solidFill>
      </dgm:spPr>
      <dgm:t>
        <a:bodyPr/>
        <a:lstStyle/>
        <a:p>
          <a:r>
            <a:rPr lang="en-US" dirty="0" smtClean="0"/>
            <a:t>Break down goal statement into a set of key behaviors</a:t>
          </a:r>
          <a:endParaRPr lang="en-US" dirty="0"/>
        </a:p>
      </dgm:t>
    </dgm:pt>
    <dgm:pt modelId="{4720CD7C-D9E4-4C13-91A1-B886028809C2}" type="parTrans" cxnId="{B4646222-0F9D-4FDD-BE63-88481B9BF7C5}">
      <dgm:prSet/>
      <dgm:spPr/>
      <dgm:t>
        <a:bodyPr/>
        <a:lstStyle/>
        <a:p>
          <a:endParaRPr lang="en-US"/>
        </a:p>
      </dgm:t>
    </dgm:pt>
    <dgm:pt modelId="{CC2C5298-1259-40F7-8B7B-DF8105B30245}" type="sibTrans" cxnId="{B4646222-0F9D-4FDD-BE63-88481B9BF7C5}">
      <dgm:prSet/>
      <dgm:spPr/>
      <dgm:t>
        <a:bodyPr/>
        <a:lstStyle/>
        <a:p>
          <a:endParaRPr lang="en-US"/>
        </a:p>
      </dgm:t>
    </dgm:pt>
    <dgm:pt modelId="{08C00254-5E71-479A-8E7B-4E7ECF05409D}">
      <dgm:prSet phldrT="[Text]"/>
      <dgm:spPr>
        <a:solidFill>
          <a:srgbClr val="0085BA"/>
        </a:solidFill>
      </dgm:spPr>
      <dgm:t>
        <a:bodyPr/>
        <a:lstStyle/>
        <a:p>
          <a:r>
            <a:rPr lang="en-US" dirty="0" smtClean="0">
              <a:solidFill>
                <a:schemeClr val="bg1"/>
              </a:solidFill>
            </a:rPr>
            <a:t>Identify formal and informal activities/</a:t>
          </a:r>
          <a:br>
            <a:rPr lang="en-US" dirty="0" smtClean="0">
              <a:solidFill>
                <a:schemeClr val="bg1"/>
              </a:solidFill>
            </a:rPr>
          </a:br>
          <a:r>
            <a:rPr lang="en-US" dirty="0" smtClean="0">
              <a:solidFill>
                <a:schemeClr val="bg1"/>
              </a:solidFill>
            </a:rPr>
            <a:t>services that support development of new behaviors</a:t>
          </a:r>
          <a:endParaRPr lang="en-US" dirty="0">
            <a:solidFill>
              <a:schemeClr val="bg1"/>
            </a:solidFill>
          </a:endParaRPr>
        </a:p>
      </dgm:t>
    </dgm:pt>
    <dgm:pt modelId="{F762C432-DA79-4E1D-910A-17C178FD6231}" type="parTrans" cxnId="{F77D8E7E-8E6F-48EA-8343-2659C3BB05B4}">
      <dgm:prSet/>
      <dgm:spPr/>
      <dgm:t>
        <a:bodyPr/>
        <a:lstStyle/>
        <a:p>
          <a:endParaRPr lang="en-US"/>
        </a:p>
      </dgm:t>
    </dgm:pt>
    <dgm:pt modelId="{D37AA394-AC2A-404A-9A5A-2CCAB62E82AD}" type="sibTrans" cxnId="{F77D8E7E-8E6F-48EA-8343-2659C3BB05B4}">
      <dgm:prSet/>
      <dgm:spPr/>
      <dgm:t>
        <a:bodyPr/>
        <a:lstStyle/>
        <a:p>
          <a:endParaRPr lang="en-US"/>
        </a:p>
      </dgm:t>
    </dgm:pt>
    <dgm:pt modelId="{AF4CAF0D-EE11-450C-A10E-5430485E602F}">
      <dgm:prSet phldrT="[Text]"/>
      <dgm:spPr>
        <a:solidFill>
          <a:srgbClr val="0085BA"/>
        </a:solidFill>
      </dgm:spPr>
      <dgm:t>
        <a:bodyPr/>
        <a:lstStyle/>
        <a:p>
          <a:r>
            <a:rPr lang="en-US" dirty="0" smtClean="0"/>
            <a:t>Monitor, adapt, and strengthen</a:t>
          </a:r>
          <a:endParaRPr lang="en-US" dirty="0"/>
        </a:p>
      </dgm:t>
    </dgm:pt>
    <dgm:pt modelId="{25D7AB8B-2A0B-4489-B42C-BD2CF7DAF5A1}" type="parTrans" cxnId="{907C3175-6053-42A1-BAD7-5B23993475E9}">
      <dgm:prSet/>
      <dgm:spPr/>
      <dgm:t>
        <a:bodyPr/>
        <a:lstStyle/>
        <a:p>
          <a:endParaRPr lang="en-US"/>
        </a:p>
      </dgm:t>
    </dgm:pt>
    <dgm:pt modelId="{358138AB-5742-419B-8FB6-132349B5CABF}" type="sibTrans" cxnId="{907C3175-6053-42A1-BAD7-5B23993475E9}">
      <dgm:prSet/>
      <dgm:spPr/>
      <dgm:t>
        <a:bodyPr/>
        <a:lstStyle/>
        <a:p>
          <a:endParaRPr lang="en-US"/>
        </a:p>
      </dgm:t>
    </dgm:pt>
    <dgm:pt modelId="{63B90827-9036-4D73-AF6B-3423ACA3ACCE}">
      <dgm:prSet phldrT="[Text]"/>
      <dgm:spPr>
        <a:solidFill>
          <a:srgbClr val="FF9A12"/>
        </a:solidFill>
      </dgm:spPr>
      <dgm:t>
        <a:bodyPr/>
        <a:lstStyle/>
        <a:p>
          <a:r>
            <a:rPr lang="en-US" dirty="0" smtClean="0"/>
            <a:t>Orient the family to the task and engage in FSNA conversation</a:t>
          </a:r>
          <a:endParaRPr lang="en-US" dirty="0"/>
        </a:p>
      </dgm:t>
    </dgm:pt>
    <dgm:pt modelId="{DE78D13B-CC8C-465C-95FE-45566BA03838}" type="parTrans" cxnId="{C9936174-24C7-44BA-B7D8-1E21DFCB573E}">
      <dgm:prSet/>
      <dgm:spPr/>
      <dgm:t>
        <a:bodyPr/>
        <a:lstStyle/>
        <a:p>
          <a:endParaRPr lang="en-US"/>
        </a:p>
      </dgm:t>
    </dgm:pt>
    <dgm:pt modelId="{1F5D6E29-9AAF-4A9B-95BE-963F9412F7E6}" type="sibTrans" cxnId="{C9936174-24C7-44BA-B7D8-1E21DFCB573E}">
      <dgm:prSet/>
      <dgm:spPr/>
      <dgm:t>
        <a:bodyPr/>
        <a:lstStyle/>
        <a:p>
          <a:endParaRPr lang="en-US"/>
        </a:p>
      </dgm:t>
    </dgm:pt>
    <dgm:pt modelId="{A6F4A079-7046-405C-A337-8399B0F877ED}">
      <dgm:prSet phldrT="[Text]"/>
      <dgm:spPr>
        <a:solidFill>
          <a:srgbClr val="E86746"/>
        </a:solidFill>
      </dgm:spPr>
      <dgm:t>
        <a:bodyPr/>
        <a:lstStyle/>
        <a:p>
          <a:r>
            <a:rPr lang="en-US" dirty="0" smtClean="0"/>
            <a:t>Develop a progressive visitation plan</a:t>
          </a:r>
          <a:endParaRPr lang="en-US" dirty="0"/>
        </a:p>
      </dgm:t>
    </dgm:pt>
    <dgm:pt modelId="{9BEDCB6F-0E71-4E26-A939-7A119539D3F6}" type="parTrans" cxnId="{510EFBF8-28C9-4110-B0C4-982CB21D822A}">
      <dgm:prSet/>
      <dgm:spPr/>
      <dgm:t>
        <a:bodyPr/>
        <a:lstStyle/>
        <a:p>
          <a:endParaRPr lang="en-US"/>
        </a:p>
      </dgm:t>
    </dgm:pt>
    <dgm:pt modelId="{3EBA0C61-61D6-474F-8CCB-7A134AFE3598}" type="sibTrans" cxnId="{510EFBF8-28C9-4110-B0C4-982CB21D822A}">
      <dgm:prSet/>
      <dgm:spPr/>
      <dgm:t>
        <a:bodyPr/>
        <a:lstStyle/>
        <a:p>
          <a:endParaRPr lang="en-US"/>
        </a:p>
      </dgm:t>
    </dgm:pt>
    <dgm:pt modelId="{151D82E2-D49B-4989-B9F5-CDBBDBAAFB4F}">
      <dgm:prSet phldrT="[Text]"/>
      <dgm:spPr>
        <a:solidFill>
          <a:srgbClr val="FF9A12"/>
        </a:solidFill>
      </dgm:spPr>
      <dgm:t>
        <a:bodyPr/>
        <a:lstStyle/>
        <a:p>
          <a:r>
            <a:rPr lang="en-US" dirty="0" smtClean="0"/>
            <a:t>Document the plan</a:t>
          </a:r>
          <a:endParaRPr lang="en-US" dirty="0"/>
        </a:p>
      </dgm:t>
    </dgm:pt>
    <dgm:pt modelId="{BC63908B-9E6B-43F3-B486-7EEDABA91CA8}" type="parTrans" cxnId="{9770898E-FFB5-40CA-AD53-AFF407F92B3F}">
      <dgm:prSet/>
      <dgm:spPr/>
      <dgm:t>
        <a:bodyPr/>
        <a:lstStyle/>
        <a:p>
          <a:endParaRPr lang="en-US"/>
        </a:p>
      </dgm:t>
    </dgm:pt>
    <dgm:pt modelId="{232543F6-3C52-40B9-9434-46B64B7F6EA0}" type="sibTrans" cxnId="{9770898E-FFB5-40CA-AD53-AFF407F92B3F}">
      <dgm:prSet/>
      <dgm:spPr/>
      <dgm:t>
        <a:bodyPr/>
        <a:lstStyle/>
        <a:p>
          <a:endParaRPr lang="en-US"/>
        </a:p>
      </dgm:t>
    </dgm:pt>
    <dgm:pt modelId="{669D6744-A2FB-49A7-B9FD-C52D8E22071C}" type="pres">
      <dgm:prSet presAssocID="{34194963-1360-40DD-90F5-C87B6890D445}" presName="diagram" presStyleCnt="0">
        <dgm:presLayoutVars>
          <dgm:dir/>
          <dgm:resizeHandles val="exact"/>
        </dgm:presLayoutVars>
      </dgm:prSet>
      <dgm:spPr/>
      <dgm:t>
        <a:bodyPr/>
        <a:lstStyle/>
        <a:p>
          <a:endParaRPr lang="en-US"/>
        </a:p>
      </dgm:t>
    </dgm:pt>
    <dgm:pt modelId="{1EC6128F-9F95-44C9-AACF-A6FDE67FD83F}" type="pres">
      <dgm:prSet presAssocID="{CFC0461A-65DE-43AE-98B5-5F6DFDF9CD85}" presName="node" presStyleLbl="node1" presStyleIdx="0" presStyleCnt="9">
        <dgm:presLayoutVars>
          <dgm:bulletEnabled val="1"/>
        </dgm:presLayoutVars>
      </dgm:prSet>
      <dgm:spPr/>
      <dgm:t>
        <a:bodyPr/>
        <a:lstStyle/>
        <a:p>
          <a:endParaRPr lang="en-US"/>
        </a:p>
      </dgm:t>
    </dgm:pt>
    <dgm:pt modelId="{F2171031-4B69-4962-BBE0-6073DCD69099}" type="pres">
      <dgm:prSet presAssocID="{8F7AFC07-1FFB-4919-9796-2AD310B40376}" presName="sibTrans" presStyleCnt="0"/>
      <dgm:spPr/>
    </dgm:pt>
    <dgm:pt modelId="{63620C41-934D-45C7-B760-D01DF1F20975}" type="pres">
      <dgm:prSet presAssocID="{63B90827-9036-4D73-AF6B-3423ACA3ACCE}" presName="node" presStyleLbl="node1" presStyleIdx="1" presStyleCnt="9">
        <dgm:presLayoutVars>
          <dgm:bulletEnabled val="1"/>
        </dgm:presLayoutVars>
      </dgm:prSet>
      <dgm:spPr/>
      <dgm:t>
        <a:bodyPr/>
        <a:lstStyle/>
        <a:p>
          <a:endParaRPr lang="en-US"/>
        </a:p>
      </dgm:t>
    </dgm:pt>
    <dgm:pt modelId="{E90197CA-ADE2-4B4D-9142-E5D1A9B63D5F}" type="pres">
      <dgm:prSet presAssocID="{1F5D6E29-9AAF-4A9B-95BE-963F9412F7E6}" presName="sibTrans" presStyleCnt="0"/>
      <dgm:spPr/>
    </dgm:pt>
    <dgm:pt modelId="{13F4C799-457F-4795-A3B3-D090E5B6E040}" type="pres">
      <dgm:prSet presAssocID="{41CB3473-8F8A-4F30-B8E0-A522F25A27B9}" presName="node" presStyleLbl="node1" presStyleIdx="2" presStyleCnt="9">
        <dgm:presLayoutVars>
          <dgm:bulletEnabled val="1"/>
        </dgm:presLayoutVars>
      </dgm:prSet>
      <dgm:spPr/>
      <dgm:t>
        <a:bodyPr/>
        <a:lstStyle/>
        <a:p>
          <a:endParaRPr lang="en-US"/>
        </a:p>
      </dgm:t>
    </dgm:pt>
    <dgm:pt modelId="{811C1787-3485-48C4-B5D1-289A8B1E2C50}" type="pres">
      <dgm:prSet presAssocID="{AEA38602-83E7-48AB-9A86-B6D721DCCA83}" presName="sibTrans" presStyleCnt="0"/>
      <dgm:spPr/>
    </dgm:pt>
    <dgm:pt modelId="{365BE368-65FD-456C-B5A5-CAEB4A3D1E72}" type="pres">
      <dgm:prSet presAssocID="{AA3FFCF9-CA4A-4282-B985-B7C62606AFCA}" presName="node" presStyleLbl="node1" presStyleIdx="3" presStyleCnt="9">
        <dgm:presLayoutVars>
          <dgm:bulletEnabled val="1"/>
        </dgm:presLayoutVars>
      </dgm:prSet>
      <dgm:spPr/>
      <dgm:t>
        <a:bodyPr/>
        <a:lstStyle/>
        <a:p>
          <a:endParaRPr lang="en-US"/>
        </a:p>
      </dgm:t>
    </dgm:pt>
    <dgm:pt modelId="{44A9832A-09FA-49D3-B34A-5FA9CCF98393}" type="pres">
      <dgm:prSet presAssocID="{BBD52935-F7F9-498F-A1D7-331D30E99085}" presName="sibTrans" presStyleCnt="0"/>
      <dgm:spPr/>
    </dgm:pt>
    <dgm:pt modelId="{5EF9695E-319C-49CE-8566-D81E382B9FC6}" type="pres">
      <dgm:prSet presAssocID="{03DC49BE-0CA7-4394-A7B4-BBCC7C2ACBD1}" presName="node" presStyleLbl="node1" presStyleIdx="4" presStyleCnt="9">
        <dgm:presLayoutVars>
          <dgm:bulletEnabled val="1"/>
        </dgm:presLayoutVars>
      </dgm:prSet>
      <dgm:spPr/>
      <dgm:t>
        <a:bodyPr/>
        <a:lstStyle/>
        <a:p>
          <a:endParaRPr lang="en-US"/>
        </a:p>
      </dgm:t>
    </dgm:pt>
    <dgm:pt modelId="{A9B86027-F375-4EB1-A180-B8D840C202E0}" type="pres">
      <dgm:prSet presAssocID="{CC2C5298-1259-40F7-8B7B-DF8105B30245}" presName="sibTrans" presStyleCnt="0"/>
      <dgm:spPr/>
    </dgm:pt>
    <dgm:pt modelId="{735FB8F3-8DA6-4BAF-A51F-065481798F3C}" type="pres">
      <dgm:prSet presAssocID="{08C00254-5E71-479A-8E7B-4E7ECF05409D}" presName="node" presStyleLbl="node1" presStyleIdx="5" presStyleCnt="9">
        <dgm:presLayoutVars>
          <dgm:bulletEnabled val="1"/>
        </dgm:presLayoutVars>
      </dgm:prSet>
      <dgm:spPr/>
      <dgm:t>
        <a:bodyPr/>
        <a:lstStyle/>
        <a:p>
          <a:endParaRPr lang="en-US"/>
        </a:p>
      </dgm:t>
    </dgm:pt>
    <dgm:pt modelId="{35AEE607-7DFB-4A2A-A841-DBAA159E28F6}" type="pres">
      <dgm:prSet presAssocID="{D37AA394-AC2A-404A-9A5A-2CCAB62E82AD}" presName="sibTrans" presStyleCnt="0"/>
      <dgm:spPr/>
    </dgm:pt>
    <dgm:pt modelId="{ABF1E819-E379-49D0-8549-F25F04705D75}" type="pres">
      <dgm:prSet presAssocID="{A6F4A079-7046-405C-A337-8399B0F877ED}" presName="node" presStyleLbl="node1" presStyleIdx="6" presStyleCnt="9">
        <dgm:presLayoutVars>
          <dgm:bulletEnabled val="1"/>
        </dgm:presLayoutVars>
      </dgm:prSet>
      <dgm:spPr/>
      <dgm:t>
        <a:bodyPr/>
        <a:lstStyle/>
        <a:p>
          <a:endParaRPr lang="en-US"/>
        </a:p>
      </dgm:t>
    </dgm:pt>
    <dgm:pt modelId="{4DA379E3-C96D-44E7-AB7F-7A018FD27C50}" type="pres">
      <dgm:prSet presAssocID="{3EBA0C61-61D6-474F-8CCB-7A134AFE3598}" presName="sibTrans" presStyleCnt="0"/>
      <dgm:spPr/>
    </dgm:pt>
    <dgm:pt modelId="{7500CF66-6F35-4CB9-BEFF-E67E9F47291A}" type="pres">
      <dgm:prSet presAssocID="{151D82E2-D49B-4989-B9F5-CDBBDBAAFB4F}" presName="node" presStyleLbl="node1" presStyleIdx="7" presStyleCnt="9">
        <dgm:presLayoutVars>
          <dgm:bulletEnabled val="1"/>
        </dgm:presLayoutVars>
      </dgm:prSet>
      <dgm:spPr/>
      <dgm:t>
        <a:bodyPr/>
        <a:lstStyle/>
        <a:p>
          <a:endParaRPr lang="en-US"/>
        </a:p>
      </dgm:t>
    </dgm:pt>
    <dgm:pt modelId="{36A6A161-0389-4C70-A2D9-2D929CA31F4E}" type="pres">
      <dgm:prSet presAssocID="{232543F6-3C52-40B9-9434-46B64B7F6EA0}" presName="sibTrans" presStyleCnt="0"/>
      <dgm:spPr/>
    </dgm:pt>
    <dgm:pt modelId="{E61456B3-356A-44BF-9843-6B473028E230}" type="pres">
      <dgm:prSet presAssocID="{AF4CAF0D-EE11-450C-A10E-5430485E602F}" presName="node" presStyleLbl="node1" presStyleIdx="8" presStyleCnt="9">
        <dgm:presLayoutVars>
          <dgm:bulletEnabled val="1"/>
        </dgm:presLayoutVars>
      </dgm:prSet>
      <dgm:spPr/>
      <dgm:t>
        <a:bodyPr/>
        <a:lstStyle/>
        <a:p>
          <a:endParaRPr lang="en-US"/>
        </a:p>
      </dgm:t>
    </dgm:pt>
  </dgm:ptLst>
  <dgm:cxnLst>
    <dgm:cxn modelId="{F77D8E7E-8E6F-48EA-8343-2659C3BB05B4}" srcId="{34194963-1360-40DD-90F5-C87B6890D445}" destId="{08C00254-5E71-479A-8E7B-4E7ECF05409D}" srcOrd="5" destOrd="0" parTransId="{F762C432-DA79-4E1D-910A-17C178FD6231}" sibTransId="{D37AA394-AC2A-404A-9A5A-2CCAB62E82AD}"/>
    <dgm:cxn modelId="{697D391A-F3E1-4C80-A6E9-0657074EC1D7}" type="presOf" srcId="{34194963-1360-40DD-90F5-C87B6890D445}" destId="{669D6744-A2FB-49A7-B9FD-C52D8E22071C}" srcOrd="0" destOrd="0" presId="urn:microsoft.com/office/officeart/2005/8/layout/default"/>
    <dgm:cxn modelId="{B4646222-0F9D-4FDD-BE63-88481B9BF7C5}" srcId="{34194963-1360-40DD-90F5-C87B6890D445}" destId="{03DC49BE-0CA7-4394-A7B4-BBCC7C2ACBD1}" srcOrd="4" destOrd="0" parTransId="{4720CD7C-D9E4-4C13-91A1-B886028809C2}" sibTransId="{CC2C5298-1259-40F7-8B7B-DF8105B30245}"/>
    <dgm:cxn modelId="{907C3175-6053-42A1-BAD7-5B23993475E9}" srcId="{34194963-1360-40DD-90F5-C87B6890D445}" destId="{AF4CAF0D-EE11-450C-A10E-5430485E602F}" srcOrd="8" destOrd="0" parTransId="{25D7AB8B-2A0B-4489-B42C-BD2CF7DAF5A1}" sibTransId="{358138AB-5742-419B-8FB6-132349B5CABF}"/>
    <dgm:cxn modelId="{9770898E-FFB5-40CA-AD53-AFF407F92B3F}" srcId="{34194963-1360-40DD-90F5-C87B6890D445}" destId="{151D82E2-D49B-4989-B9F5-CDBBDBAAFB4F}" srcOrd="7" destOrd="0" parTransId="{BC63908B-9E6B-43F3-B486-7EEDABA91CA8}" sibTransId="{232543F6-3C52-40B9-9434-46B64B7F6EA0}"/>
    <dgm:cxn modelId="{510EFBF8-28C9-4110-B0C4-982CB21D822A}" srcId="{34194963-1360-40DD-90F5-C87B6890D445}" destId="{A6F4A079-7046-405C-A337-8399B0F877ED}" srcOrd="6" destOrd="0" parTransId="{9BEDCB6F-0E71-4E26-A939-7A119539D3F6}" sibTransId="{3EBA0C61-61D6-474F-8CCB-7A134AFE3598}"/>
    <dgm:cxn modelId="{C54B402C-03C3-4E10-9E33-DE9C23C019EB}" type="presOf" srcId="{AA3FFCF9-CA4A-4282-B985-B7C62606AFCA}" destId="{365BE368-65FD-456C-B5A5-CAEB4A3D1E72}" srcOrd="0" destOrd="0" presId="urn:microsoft.com/office/officeart/2005/8/layout/default"/>
    <dgm:cxn modelId="{610A87F8-BF6B-44B1-8F2F-431B929D2E97}" srcId="{34194963-1360-40DD-90F5-C87B6890D445}" destId="{41CB3473-8F8A-4F30-B8E0-A522F25A27B9}" srcOrd="2" destOrd="0" parTransId="{8F85C574-3B5A-4B7F-8830-5BCA52548E7C}" sibTransId="{AEA38602-83E7-48AB-9A86-B6D721DCCA83}"/>
    <dgm:cxn modelId="{11CF7B81-40FA-4907-BD2B-DF7DF0C542A3}" type="presOf" srcId="{A6F4A079-7046-405C-A337-8399B0F877ED}" destId="{ABF1E819-E379-49D0-8549-F25F04705D75}" srcOrd="0" destOrd="0" presId="urn:microsoft.com/office/officeart/2005/8/layout/default"/>
    <dgm:cxn modelId="{1479C807-DBE4-442A-BB36-8441124E02F4}" type="presOf" srcId="{08C00254-5E71-479A-8E7B-4E7ECF05409D}" destId="{735FB8F3-8DA6-4BAF-A51F-065481798F3C}" srcOrd="0" destOrd="0" presId="urn:microsoft.com/office/officeart/2005/8/layout/default"/>
    <dgm:cxn modelId="{37137B6F-FB6A-4642-893B-54076E03D019}" srcId="{34194963-1360-40DD-90F5-C87B6890D445}" destId="{AA3FFCF9-CA4A-4282-B985-B7C62606AFCA}" srcOrd="3" destOrd="0" parTransId="{2A9262C0-E2AB-4543-9CF3-95BB15E59C90}" sibTransId="{BBD52935-F7F9-498F-A1D7-331D30E99085}"/>
    <dgm:cxn modelId="{7DB66E50-4507-4D44-841A-8FF6B3B9C4C6}" type="presOf" srcId="{41CB3473-8F8A-4F30-B8E0-A522F25A27B9}" destId="{13F4C799-457F-4795-A3B3-D090E5B6E040}" srcOrd="0" destOrd="0" presId="urn:microsoft.com/office/officeart/2005/8/layout/default"/>
    <dgm:cxn modelId="{305C97D0-4DF3-4073-AEFD-1F6715EA33FA}" type="presOf" srcId="{63B90827-9036-4D73-AF6B-3423ACA3ACCE}" destId="{63620C41-934D-45C7-B760-D01DF1F20975}" srcOrd="0" destOrd="0" presId="urn:microsoft.com/office/officeart/2005/8/layout/default"/>
    <dgm:cxn modelId="{C9936174-24C7-44BA-B7D8-1E21DFCB573E}" srcId="{34194963-1360-40DD-90F5-C87B6890D445}" destId="{63B90827-9036-4D73-AF6B-3423ACA3ACCE}" srcOrd="1" destOrd="0" parTransId="{DE78D13B-CC8C-465C-95FE-45566BA03838}" sibTransId="{1F5D6E29-9AAF-4A9B-95BE-963F9412F7E6}"/>
    <dgm:cxn modelId="{6147F58E-FC32-48EA-943C-2E1615B2C0C1}" srcId="{34194963-1360-40DD-90F5-C87B6890D445}" destId="{CFC0461A-65DE-43AE-98B5-5F6DFDF9CD85}" srcOrd="0" destOrd="0" parTransId="{E019FE4B-896E-4479-8414-BD0FD1451C29}" sibTransId="{8F7AFC07-1FFB-4919-9796-2AD310B40376}"/>
    <dgm:cxn modelId="{154EED34-E86B-4D57-BDEC-8C1C850B7A7D}" type="presOf" srcId="{AF4CAF0D-EE11-450C-A10E-5430485E602F}" destId="{E61456B3-356A-44BF-9843-6B473028E230}" srcOrd="0" destOrd="0" presId="urn:microsoft.com/office/officeart/2005/8/layout/default"/>
    <dgm:cxn modelId="{90BD6391-3D41-4B4C-9A02-93FA6949EBDA}" type="presOf" srcId="{CFC0461A-65DE-43AE-98B5-5F6DFDF9CD85}" destId="{1EC6128F-9F95-44C9-AACF-A6FDE67FD83F}" srcOrd="0" destOrd="0" presId="urn:microsoft.com/office/officeart/2005/8/layout/default"/>
    <dgm:cxn modelId="{4D70594F-AF90-4975-A4AB-4D18FE3D9F52}" type="presOf" srcId="{151D82E2-D49B-4989-B9F5-CDBBDBAAFB4F}" destId="{7500CF66-6F35-4CB9-BEFF-E67E9F47291A}" srcOrd="0" destOrd="0" presId="urn:microsoft.com/office/officeart/2005/8/layout/default"/>
    <dgm:cxn modelId="{3CBD64DF-6560-4177-BBED-B512019FBEAB}" type="presOf" srcId="{03DC49BE-0CA7-4394-A7B4-BBCC7C2ACBD1}" destId="{5EF9695E-319C-49CE-8566-D81E382B9FC6}" srcOrd="0" destOrd="0" presId="urn:microsoft.com/office/officeart/2005/8/layout/default"/>
    <dgm:cxn modelId="{1FA5425D-173F-4925-B362-5324A2E97798}" type="presParOf" srcId="{669D6744-A2FB-49A7-B9FD-C52D8E22071C}" destId="{1EC6128F-9F95-44C9-AACF-A6FDE67FD83F}" srcOrd="0" destOrd="0" presId="urn:microsoft.com/office/officeart/2005/8/layout/default"/>
    <dgm:cxn modelId="{BD872DEE-FF8E-4FCA-AC7B-EDC32CAFD35B}" type="presParOf" srcId="{669D6744-A2FB-49A7-B9FD-C52D8E22071C}" destId="{F2171031-4B69-4962-BBE0-6073DCD69099}" srcOrd="1" destOrd="0" presId="urn:microsoft.com/office/officeart/2005/8/layout/default"/>
    <dgm:cxn modelId="{90FF69FB-B721-427E-BBB3-7F296FD95A4E}" type="presParOf" srcId="{669D6744-A2FB-49A7-B9FD-C52D8E22071C}" destId="{63620C41-934D-45C7-B760-D01DF1F20975}" srcOrd="2" destOrd="0" presId="urn:microsoft.com/office/officeart/2005/8/layout/default"/>
    <dgm:cxn modelId="{AE717AED-6491-4B04-A96B-A5C72324DBDA}" type="presParOf" srcId="{669D6744-A2FB-49A7-B9FD-C52D8E22071C}" destId="{E90197CA-ADE2-4B4D-9142-E5D1A9B63D5F}" srcOrd="3" destOrd="0" presId="urn:microsoft.com/office/officeart/2005/8/layout/default"/>
    <dgm:cxn modelId="{F9298F7A-DB66-4A5B-A687-419B4D0C9751}" type="presParOf" srcId="{669D6744-A2FB-49A7-B9FD-C52D8E22071C}" destId="{13F4C799-457F-4795-A3B3-D090E5B6E040}" srcOrd="4" destOrd="0" presId="urn:microsoft.com/office/officeart/2005/8/layout/default"/>
    <dgm:cxn modelId="{1041B104-6069-43E7-B66C-3D545E0AE1DF}" type="presParOf" srcId="{669D6744-A2FB-49A7-B9FD-C52D8E22071C}" destId="{811C1787-3485-48C4-B5D1-289A8B1E2C50}" srcOrd="5" destOrd="0" presId="urn:microsoft.com/office/officeart/2005/8/layout/default"/>
    <dgm:cxn modelId="{8745EE8B-9E39-4847-9054-01581F6587A4}" type="presParOf" srcId="{669D6744-A2FB-49A7-B9FD-C52D8E22071C}" destId="{365BE368-65FD-456C-B5A5-CAEB4A3D1E72}" srcOrd="6" destOrd="0" presId="urn:microsoft.com/office/officeart/2005/8/layout/default"/>
    <dgm:cxn modelId="{B9AC0B78-5482-474C-8856-9AD3117F11F2}" type="presParOf" srcId="{669D6744-A2FB-49A7-B9FD-C52D8E22071C}" destId="{44A9832A-09FA-49D3-B34A-5FA9CCF98393}" srcOrd="7" destOrd="0" presId="urn:microsoft.com/office/officeart/2005/8/layout/default"/>
    <dgm:cxn modelId="{688348E5-45B1-4FF0-BD8D-0385498D083B}" type="presParOf" srcId="{669D6744-A2FB-49A7-B9FD-C52D8E22071C}" destId="{5EF9695E-319C-49CE-8566-D81E382B9FC6}" srcOrd="8" destOrd="0" presId="urn:microsoft.com/office/officeart/2005/8/layout/default"/>
    <dgm:cxn modelId="{0803C976-41C1-4817-9861-0E2AD97A0C4F}" type="presParOf" srcId="{669D6744-A2FB-49A7-B9FD-C52D8E22071C}" destId="{A9B86027-F375-4EB1-A180-B8D840C202E0}" srcOrd="9" destOrd="0" presId="urn:microsoft.com/office/officeart/2005/8/layout/default"/>
    <dgm:cxn modelId="{B8856B89-886F-4049-A41A-7F2015AFD145}" type="presParOf" srcId="{669D6744-A2FB-49A7-B9FD-C52D8E22071C}" destId="{735FB8F3-8DA6-4BAF-A51F-065481798F3C}" srcOrd="10" destOrd="0" presId="urn:microsoft.com/office/officeart/2005/8/layout/default"/>
    <dgm:cxn modelId="{A33D9B47-4EF9-4767-ABF0-61A10506FFFA}" type="presParOf" srcId="{669D6744-A2FB-49A7-B9FD-C52D8E22071C}" destId="{35AEE607-7DFB-4A2A-A841-DBAA159E28F6}" srcOrd="11" destOrd="0" presId="urn:microsoft.com/office/officeart/2005/8/layout/default"/>
    <dgm:cxn modelId="{7ADD9783-3562-4D05-A021-5564257B161B}" type="presParOf" srcId="{669D6744-A2FB-49A7-B9FD-C52D8E22071C}" destId="{ABF1E819-E379-49D0-8549-F25F04705D75}" srcOrd="12" destOrd="0" presId="urn:microsoft.com/office/officeart/2005/8/layout/default"/>
    <dgm:cxn modelId="{F311768B-CE6D-4AD2-904F-49CBEC766E66}" type="presParOf" srcId="{669D6744-A2FB-49A7-B9FD-C52D8E22071C}" destId="{4DA379E3-C96D-44E7-AB7F-7A018FD27C50}" srcOrd="13" destOrd="0" presId="urn:microsoft.com/office/officeart/2005/8/layout/default"/>
    <dgm:cxn modelId="{B3251891-4034-41CA-AC27-C311AB156DA2}" type="presParOf" srcId="{669D6744-A2FB-49A7-B9FD-C52D8E22071C}" destId="{7500CF66-6F35-4CB9-BEFF-E67E9F47291A}" srcOrd="14" destOrd="0" presId="urn:microsoft.com/office/officeart/2005/8/layout/default"/>
    <dgm:cxn modelId="{B1CF174A-9E3F-4FC6-928E-D2118A529EA4}" type="presParOf" srcId="{669D6744-A2FB-49A7-B9FD-C52D8E22071C}" destId="{36A6A161-0389-4C70-A2D9-2D929CA31F4E}" srcOrd="15" destOrd="0" presId="urn:microsoft.com/office/officeart/2005/8/layout/default"/>
    <dgm:cxn modelId="{3AAAB08A-C687-4C50-86DD-B480E09E49BA}" type="presParOf" srcId="{669D6744-A2FB-49A7-B9FD-C52D8E22071C}" destId="{E61456B3-356A-44BF-9843-6B473028E230}"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7CE609-126F-0B4B-AB74-9720196A7DD6}" type="doc">
      <dgm:prSet loTypeId="urn:microsoft.com/office/officeart/2008/layout/IncreasingCircleProcess" loCatId="" qsTypeId="urn:microsoft.com/office/officeart/2005/8/quickstyle/simple4" qsCatId="simple" csTypeId="urn:microsoft.com/office/officeart/2005/8/colors/accent1_2" csCatId="accent1" phldr="1"/>
      <dgm:spPr/>
      <dgm:t>
        <a:bodyPr/>
        <a:lstStyle/>
        <a:p>
          <a:endParaRPr lang="en-US"/>
        </a:p>
      </dgm:t>
    </dgm:pt>
    <dgm:pt modelId="{3A76DB8D-586B-564E-B343-66DFA3111ECC}">
      <dgm:prSet phldrT="[Text]"/>
      <dgm:spPr/>
      <dgm:t>
        <a:bodyPr/>
        <a:lstStyle/>
        <a:p>
          <a:r>
            <a:rPr lang="en-US" dirty="0" smtClean="0">
              <a:solidFill>
                <a:srgbClr val="000000"/>
              </a:solidFill>
            </a:rPr>
            <a:t>Some actions</a:t>
          </a:r>
          <a:endParaRPr lang="en-US" dirty="0">
            <a:solidFill>
              <a:srgbClr val="000000"/>
            </a:solidFill>
          </a:endParaRPr>
        </a:p>
      </dgm:t>
    </dgm:pt>
    <dgm:pt modelId="{C3CCE0A9-C83F-6A40-951E-167540520457}" type="parTrans" cxnId="{2E1AF3DA-D9D8-DE48-A361-FF6FDB4C9422}">
      <dgm:prSet/>
      <dgm:spPr/>
      <dgm:t>
        <a:bodyPr/>
        <a:lstStyle/>
        <a:p>
          <a:endParaRPr lang="en-US">
            <a:solidFill>
              <a:srgbClr val="000000"/>
            </a:solidFill>
          </a:endParaRPr>
        </a:p>
      </dgm:t>
    </dgm:pt>
    <dgm:pt modelId="{D802856D-4A5C-F144-B47F-AE8FBD33BE8E}" type="sibTrans" cxnId="{2E1AF3DA-D9D8-DE48-A361-FF6FDB4C9422}">
      <dgm:prSet/>
      <dgm:spPr/>
      <dgm:t>
        <a:bodyPr/>
        <a:lstStyle/>
        <a:p>
          <a:endParaRPr lang="en-US">
            <a:solidFill>
              <a:srgbClr val="000000"/>
            </a:solidFill>
          </a:endParaRPr>
        </a:p>
      </dgm:t>
    </dgm:pt>
    <dgm:pt modelId="{54CB6240-9565-B947-8609-1C81B7009FBE}">
      <dgm:prSet phldrT="[Text]"/>
      <dgm:spPr/>
      <dgm:t>
        <a:bodyPr/>
        <a:lstStyle/>
        <a:p>
          <a:r>
            <a:rPr lang="en-US" dirty="0" smtClean="0">
              <a:solidFill>
                <a:srgbClr val="000000"/>
              </a:solidFill>
            </a:rPr>
            <a:t>More actions</a:t>
          </a:r>
          <a:endParaRPr lang="en-US" dirty="0">
            <a:solidFill>
              <a:srgbClr val="000000"/>
            </a:solidFill>
          </a:endParaRPr>
        </a:p>
      </dgm:t>
    </dgm:pt>
    <dgm:pt modelId="{A0C91F13-4A7C-5040-B7D3-CCC048C6D715}" type="parTrans" cxnId="{BAABEFD6-E94A-3A48-A018-ACC6B4098C1E}">
      <dgm:prSet/>
      <dgm:spPr/>
      <dgm:t>
        <a:bodyPr/>
        <a:lstStyle/>
        <a:p>
          <a:endParaRPr lang="en-US">
            <a:solidFill>
              <a:srgbClr val="000000"/>
            </a:solidFill>
          </a:endParaRPr>
        </a:p>
      </dgm:t>
    </dgm:pt>
    <dgm:pt modelId="{A5F480BA-E9AE-6746-9050-866004D2786D}" type="sibTrans" cxnId="{BAABEFD6-E94A-3A48-A018-ACC6B4098C1E}">
      <dgm:prSet/>
      <dgm:spPr/>
      <dgm:t>
        <a:bodyPr/>
        <a:lstStyle/>
        <a:p>
          <a:endParaRPr lang="en-US">
            <a:solidFill>
              <a:srgbClr val="000000"/>
            </a:solidFill>
          </a:endParaRPr>
        </a:p>
      </dgm:t>
    </dgm:pt>
    <dgm:pt modelId="{0CF94D0A-9BBE-054E-A6BA-9C4F088242F9}">
      <dgm:prSet phldrT="[Text]"/>
      <dgm:spPr/>
      <dgm:t>
        <a:bodyPr/>
        <a:lstStyle/>
        <a:p>
          <a:r>
            <a:rPr lang="en-US" dirty="0" smtClean="0">
              <a:solidFill>
                <a:srgbClr val="000000"/>
              </a:solidFill>
            </a:rPr>
            <a:t> Regular actions</a:t>
          </a:r>
          <a:endParaRPr lang="en-US" dirty="0">
            <a:solidFill>
              <a:srgbClr val="000000"/>
            </a:solidFill>
          </a:endParaRPr>
        </a:p>
      </dgm:t>
    </dgm:pt>
    <dgm:pt modelId="{9EB8036D-9A09-D943-8E69-2B79B1E3B0F7}" type="parTrans" cxnId="{7FB5FE10-6334-EA4A-AF2E-F1C15885FB95}">
      <dgm:prSet/>
      <dgm:spPr/>
      <dgm:t>
        <a:bodyPr/>
        <a:lstStyle/>
        <a:p>
          <a:endParaRPr lang="en-US">
            <a:solidFill>
              <a:srgbClr val="000000"/>
            </a:solidFill>
          </a:endParaRPr>
        </a:p>
      </dgm:t>
    </dgm:pt>
    <dgm:pt modelId="{D34D7B01-58CF-5E47-BB72-D144E472D897}" type="sibTrans" cxnId="{7FB5FE10-6334-EA4A-AF2E-F1C15885FB95}">
      <dgm:prSet/>
      <dgm:spPr/>
      <dgm:t>
        <a:bodyPr/>
        <a:lstStyle/>
        <a:p>
          <a:endParaRPr lang="en-US">
            <a:solidFill>
              <a:srgbClr val="000000"/>
            </a:solidFill>
          </a:endParaRPr>
        </a:p>
      </dgm:t>
    </dgm:pt>
    <dgm:pt modelId="{E2ED8D46-8FB4-FF4E-93EA-00CD4E9223F5}" type="pres">
      <dgm:prSet presAssocID="{F87CE609-126F-0B4B-AB74-9720196A7DD6}" presName="Name0" presStyleCnt="0">
        <dgm:presLayoutVars>
          <dgm:chMax val="7"/>
          <dgm:chPref val="7"/>
          <dgm:dir/>
          <dgm:animOne val="branch"/>
          <dgm:animLvl val="lvl"/>
        </dgm:presLayoutVars>
      </dgm:prSet>
      <dgm:spPr/>
      <dgm:t>
        <a:bodyPr/>
        <a:lstStyle/>
        <a:p>
          <a:endParaRPr lang="en-US"/>
        </a:p>
      </dgm:t>
    </dgm:pt>
    <dgm:pt modelId="{249CC931-2C0C-654A-BA1E-7BF5643EFB55}" type="pres">
      <dgm:prSet presAssocID="{3A76DB8D-586B-564E-B343-66DFA3111ECC}" presName="composite" presStyleCnt="0"/>
      <dgm:spPr/>
    </dgm:pt>
    <dgm:pt modelId="{8C7864CD-059D-1F44-B6DC-5F1EB16F5038}" type="pres">
      <dgm:prSet presAssocID="{3A76DB8D-586B-564E-B343-66DFA3111ECC}" presName="BackAccent" presStyleLbl="bgShp" presStyleIdx="0" presStyleCnt="3" custLinFactY="400000" custLinFactNeighborX="7544" custLinFactNeighborY="422664"/>
      <dgm:spPr>
        <a:solidFill>
          <a:schemeClr val="accent5"/>
        </a:solidFill>
      </dgm:spPr>
      <dgm:t>
        <a:bodyPr/>
        <a:lstStyle/>
        <a:p>
          <a:endParaRPr lang="en-US"/>
        </a:p>
      </dgm:t>
    </dgm:pt>
    <dgm:pt modelId="{A7380F2B-879B-3648-901D-E99A67600008}" type="pres">
      <dgm:prSet presAssocID="{3A76DB8D-586B-564E-B343-66DFA3111ECC}" presName="Accent" presStyleLbl="alignNode1" presStyleIdx="0" presStyleCnt="3" custLinFactY="500000" custLinFactNeighborX="9427" custLinFactNeighborY="528343"/>
      <dgm:spPr>
        <a:gradFill rotWithShape="0">
          <a:gsLst>
            <a:gs pos="0">
              <a:schemeClr val="accent1"/>
            </a:gs>
            <a:gs pos="100000">
              <a:schemeClr val="accent1">
                <a:hueOff val="0"/>
                <a:satOff val="0"/>
                <a:lumOff val="0"/>
                <a:alphaOff val="0"/>
                <a:tint val="50000"/>
                <a:shade val="100000"/>
                <a:satMod val="350000"/>
              </a:schemeClr>
            </a:gs>
          </a:gsLst>
        </a:gradFill>
        <a:effectLst/>
      </dgm:spPr>
      <dgm:t>
        <a:bodyPr/>
        <a:lstStyle/>
        <a:p>
          <a:endParaRPr lang="en-US"/>
        </a:p>
      </dgm:t>
    </dgm:pt>
    <dgm:pt modelId="{A6E35A83-3EDE-8C48-B55A-37CB50B2CC6F}" type="pres">
      <dgm:prSet presAssocID="{3A76DB8D-586B-564E-B343-66DFA3111ECC}" presName="Child" presStyleLbl="revTx" presStyleIdx="0" presStyleCnt="3">
        <dgm:presLayoutVars>
          <dgm:chMax val="0"/>
          <dgm:chPref val="0"/>
          <dgm:bulletEnabled val="1"/>
        </dgm:presLayoutVars>
      </dgm:prSet>
      <dgm:spPr/>
      <dgm:t>
        <a:bodyPr/>
        <a:lstStyle/>
        <a:p>
          <a:endParaRPr lang="en-US"/>
        </a:p>
      </dgm:t>
    </dgm:pt>
    <dgm:pt modelId="{DDA2D102-6A08-8140-BBA4-C952405475E5}" type="pres">
      <dgm:prSet presAssocID="{3A76DB8D-586B-564E-B343-66DFA3111ECC}" presName="Parent" presStyleLbl="revTx" presStyleIdx="0" presStyleCnt="3" custScaleY="58241" custLinFactY="400000" custLinFactNeighborX="637" custLinFactNeighborY="419344">
        <dgm:presLayoutVars>
          <dgm:chMax val="1"/>
          <dgm:chPref val="1"/>
          <dgm:bulletEnabled val="1"/>
        </dgm:presLayoutVars>
      </dgm:prSet>
      <dgm:spPr/>
      <dgm:t>
        <a:bodyPr/>
        <a:lstStyle/>
        <a:p>
          <a:endParaRPr lang="en-US"/>
        </a:p>
      </dgm:t>
    </dgm:pt>
    <dgm:pt modelId="{7A9EDC3E-8977-7140-A1A3-2A30435AE059}" type="pres">
      <dgm:prSet presAssocID="{D802856D-4A5C-F144-B47F-AE8FBD33BE8E}" presName="sibTrans" presStyleCnt="0"/>
      <dgm:spPr/>
    </dgm:pt>
    <dgm:pt modelId="{AC03369E-D022-DC48-A8F3-9359FE073B53}" type="pres">
      <dgm:prSet presAssocID="{54CB6240-9565-B947-8609-1C81B7009FBE}" presName="composite" presStyleCnt="0"/>
      <dgm:spPr/>
    </dgm:pt>
    <dgm:pt modelId="{62323285-22E8-FE4F-9128-D4AF95982ECC}" type="pres">
      <dgm:prSet presAssocID="{54CB6240-9565-B947-8609-1C81B7009FBE}" presName="BackAccent" presStyleLbl="bgShp" presStyleIdx="1" presStyleCnt="3" custLinFactY="300000" custLinFactNeighborX="-17068" custLinFactNeighborY="339582"/>
      <dgm:spPr>
        <a:solidFill>
          <a:schemeClr val="accent5"/>
        </a:solidFill>
      </dgm:spPr>
      <dgm:t>
        <a:bodyPr/>
        <a:lstStyle/>
        <a:p>
          <a:endParaRPr lang="en-US"/>
        </a:p>
      </dgm:t>
    </dgm:pt>
    <dgm:pt modelId="{5E364A63-F478-BF4C-8099-FBB095FD4CBE}" type="pres">
      <dgm:prSet presAssocID="{54CB6240-9565-B947-8609-1C81B7009FBE}" presName="Accent" presStyleLbl="alignNode1" presStyleIdx="1" presStyleCnt="3" custLinFactY="399491" custLinFactNeighborX="-21337" custLinFactNeighborY="400000"/>
      <dgm:spPr>
        <a:gradFill rotWithShape="0">
          <a:gsLst>
            <a:gs pos="0">
              <a:schemeClr val="accent1"/>
            </a:gs>
            <a:gs pos="100000">
              <a:schemeClr val="accent1">
                <a:hueOff val="0"/>
                <a:satOff val="0"/>
                <a:lumOff val="0"/>
                <a:alphaOff val="0"/>
                <a:tint val="50000"/>
                <a:shade val="100000"/>
                <a:satMod val="350000"/>
              </a:schemeClr>
            </a:gs>
          </a:gsLst>
        </a:gradFill>
        <a:effectLst/>
      </dgm:spPr>
      <dgm:t>
        <a:bodyPr/>
        <a:lstStyle/>
        <a:p>
          <a:endParaRPr lang="en-US"/>
        </a:p>
      </dgm:t>
    </dgm:pt>
    <dgm:pt modelId="{B0BAF96A-AECB-0B4D-B90B-F9D6C96F04BF}" type="pres">
      <dgm:prSet presAssocID="{54CB6240-9565-B947-8609-1C81B7009FBE}" presName="Child" presStyleLbl="revTx" presStyleIdx="0" presStyleCnt="3" custScaleX="18334" custScaleY="14599">
        <dgm:presLayoutVars>
          <dgm:chMax val="0"/>
          <dgm:chPref val="0"/>
          <dgm:bulletEnabled val="1"/>
        </dgm:presLayoutVars>
      </dgm:prSet>
      <dgm:spPr/>
      <dgm:t>
        <a:bodyPr/>
        <a:lstStyle/>
        <a:p>
          <a:endParaRPr lang="en-US"/>
        </a:p>
      </dgm:t>
    </dgm:pt>
    <dgm:pt modelId="{D50D94EA-2760-DE48-BC31-B89DCDF68DC8}" type="pres">
      <dgm:prSet presAssocID="{54CB6240-9565-B947-8609-1C81B7009FBE}" presName="Parent" presStyleLbl="revTx" presStyleIdx="1" presStyleCnt="3" custScaleY="65911" custLinFactY="300000" custLinFactNeighborX="-9443" custLinFactNeighborY="336263">
        <dgm:presLayoutVars>
          <dgm:chMax val="1"/>
          <dgm:chPref val="1"/>
          <dgm:bulletEnabled val="1"/>
        </dgm:presLayoutVars>
      </dgm:prSet>
      <dgm:spPr/>
      <dgm:t>
        <a:bodyPr/>
        <a:lstStyle/>
        <a:p>
          <a:endParaRPr lang="en-US"/>
        </a:p>
      </dgm:t>
    </dgm:pt>
    <dgm:pt modelId="{08348E92-2A5D-3B48-97B0-ECAFE430815E}" type="pres">
      <dgm:prSet presAssocID="{A5F480BA-E9AE-6746-9050-866004D2786D}" presName="sibTrans" presStyleCnt="0"/>
      <dgm:spPr/>
    </dgm:pt>
    <dgm:pt modelId="{83403475-8E89-1545-80DB-1297C0E0A0C3}" type="pres">
      <dgm:prSet presAssocID="{0CF94D0A-9BBE-054E-A6BA-9C4F088242F9}" presName="composite" presStyleCnt="0"/>
      <dgm:spPr/>
    </dgm:pt>
    <dgm:pt modelId="{7F65E93C-BB54-A44F-BCDC-BA620830DCB5}" type="pres">
      <dgm:prSet presAssocID="{0CF94D0A-9BBE-054E-A6BA-9C4F088242F9}" presName="BackAccent" presStyleLbl="bgShp" presStyleIdx="2" presStyleCnt="3" custLinFactY="300000" custLinFactNeighborX="-55961" custLinFactNeighborY="330990"/>
      <dgm:spPr>
        <a:solidFill>
          <a:schemeClr val="accent5"/>
        </a:solidFill>
      </dgm:spPr>
      <dgm:t>
        <a:bodyPr/>
        <a:lstStyle/>
        <a:p>
          <a:endParaRPr lang="en-US"/>
        </a:p>
      </dgm:t>
    </dgm:pt>
    <dgm:pt modelId="{954B8C7B-7EB3-C549-8F66-3CB525B8892D}" type="pres">
      <dgm:prSet presAssocID="{0CF94D0A-9BBE-054E-A6BA-9C4F088242F9}" presName="Accent" presStyleLbl="alignNode1" presStyleIdx="2" presStyleCnt="3" custLinFactY="388751" custLinFactNeighborX="-69953" custLinFactNeighborY="400000"/>
      <dgm:spPr>
        <a:gradFill rotWithShape="0">
          <a:gsLst>
            <a:gs pos="0">
              <a:schemeClr val="accent1"/>
            </a:gs>
            <a:gs pos="100000">
              <a:schemeClr val="accent1">
                <a:hueOff val="0"/>
                <a:satOff val="0"/>
                <a:lumOff val="0"/>
                <a:alphaOff val="0"/>
                <a:tint val="50000"/>
                <a:shade val="100000"/>
                <a:satMod val="350000"/>
              </a:schemeClr>
            </a:gs>
          </a:gsLst>
        </a:gradFill>
        <a:effectLst/>
      </dgm:spPr>
      <dgm:t>
        <a:bodyPr/>
        <a:lstStyle/>
        <a:p>
          <a:endParaRPr lang="en-US"/>
        </a:p>
      </dgm:t>
    </dgm:pt>
    <dgm:pt modelId="{A33F6999-B97A-9B4E-A2DB-CE491D31FCE0}" type="pres">
      <dgm:prSet presAssocID="{0CF94D0A-9BBE-054E-A6BA-9C4F088242F9}" presName="Child" presStyleLbl="revTx" presStyleIdx="1" presStyleCnt="3" custFlipVert="1" custScaleY="83329">
        <dgm:presLayoutVars>
          <dgm:chMax val="0"/>
          <dgm:chPref val="0"/>
          <dgm:bulletEnabled val="1"/>
        </dgm:presLayoutVars>
      </dgm:prSet>
      <dgm:spPr/>
      <dgm:t>
        <a:bodyPr/>
        <a:lstStyle/>
        <a:p>
          <a:endParaRPr lang="en-US"/>
        </a:p>
      </dgm:t>
    </dgm:pt>
    <dgm:pt modelId="{3350BA0B-63A9-5947-AA99-8355D8E6B719}" type="pres">
      <dgm:prSet presAssocID="{0CF94D0A-9BBE-054E-A6BA-9C4F088242F9}" presName="Parent" presStyleLbl="revTx" presStyleIdx="2" presStyleCnt="3" custScaleX="131870" custScaleY="62499" custLinFactY="300000" custLinFactNeighborX="-18868" custLinFactNeighborY="329213">
        <dgm:presLayoutVars>
          <dgm:chMax val="1"/>
          <dgm:chPref val="1"/>
          <dgm:bulletEnabled val="1"/>
        </dgm:presLayoutVars>
      </dgm:prSet>
      <dgm:spPr/>
      <dgm:t>
        <a:bodyPr/>
        <a:lstStyle/>
        <a:p>
          <a:endParaRPr lang="en-US"/>
        </a:p>
      </dgm:t>
    </dgm:pt>
  </dgm:ptLst>
  <dgm:cxnLst>
    <dgm:cxn modelId="{9BBE7CD7-1B11-4534-BC1A-6226BAF69F1E}" type="presOf" srcId="{3A76DB8D-586B-564E-B343-66DFA3111ECC}" destId="{DDA2D102-6A08-8140-BBA4-C952405475E5}" srcOrd="0" destOrd="0" presId="urn:microsoft.com/office/officeart/2008/layout/IncreasingCircleProcess"/>
    <dgm:cxn modelId="{BAABEFD6-E94A-3A48-A018-ACC6B4098C1E}" srcId="{F87CE609-126F-0B4B-AB74-9720196A7DD6}" destId="{54CB6240-9565-B947-8609-1C81B7009FBE}" srcOrd="1" destOrd="0" parTransId="{A0C91F13-4A7C-5040-B7D3-CCC048C6D715}" sibTransId="{A5F480BA-E9AE-6746-9050-866004D2786D}"/>
    <dgm:cxn modelId="{E1257C91-B173-4CCF-8199-EB8B3F20ADA8}" type="presOf" srcId="{F87CE609-126F-0B4B-AB74-9720196A7DD6}" destId="{E2ED8D46-8FB4-FF4E-93EA-00CD4E9223F5}" srcOrd="0" destOrd="0" presId="urn:microsoft.com/office/officeart/2008/layout/IncreasingCircleProcess"/>
    <dgm:cxn modelId="{CB56CB9E-2650-4DBF-A746-C3BDCFC3B60A}" type="presOf" srcId="{54CB6240-9565-B947-8609-1C81B7009FBE}" destId="{D50D94EA-2760-DE48-BC31-B89DCDF68DC8}" srcOrd="0" destOrd="0" presId="urn:microsoft.com/office/officeart/2008/layout/IncreasingCircleProcess"/>
    <dgm:cxn modelId="{2E1AF3DA-D9D8-DE48-A361-FF6FDB4C9422}" srcId="{F87CE609-126F-0B4B-AB74-9720196A7DD6}" destId="{3A76DB8D-586B-564E-B343-66DFA3111ECC}" srcOrd="0" destOrd="0" parTransId="{C3CCE0A9-C83F-6A40-951E-167540520457}" sibTransId="{D802856D-4A5C-F144-B47F-AE8FBD33BE8E}"/>
    <dgm:cxn modelId="{7FB5FE10-6334-EA4A-AF2E-F1C15885FB95}" srcId="{F87CE609-126F-0B4B-AB74-9720196A7DD6}" destId="{0CF94D0A-9BBE-054E-A6BA-9C4F088242F9}" srcOrd="2" destOrd="0" parTransId="{9EB8036D-9A09-D943-8E69-2B79B1E3B0F7}" sibTransId="{D34D7B01-58CF-5E47-BB72-D144E472D897}"/>
    <dgm:cxn modelId="{027271AA-C17D-49FA-AE21-109D6E8F566D}" type="presOf" srcId="{0CF94D0A-9BBE-054E-A6BA-9C4F088242F9}" destId="{3350BA0B-63A9-5947-AA99-8355D8E6B719}" srcOrd="0" destOrd="0" presId="urn:microsoft.com/office/officeart/2008/layout/IncreasingCircleProcess"/>
    <dgm:cxn modelId="{C85002EB-9DED-46E5-A2D7-DC7666F2F494}" type="presParOf" srcId="{E2ED8D46-8FB4-FF4E-93EA-00CD4E9223F5}" destId="{249CC931-2C0C-654A-BA1E-7BF5643EFB55}" srcOrd="0" destOrd="0" presId="urn:microsoft.com/office/officeart/2008/layout/IncreasingCircleProcess"/>
    <dgm:cxn modelId="{7E3CBEB8-980B-4CAA-B7EE-B4160701E764}" type="presParOf" srcId="{249CC931-2C0C-654A-BA1E-7BF5643EFB55}" destId="{8C7864CD-059D-1F44-B6DC-5F1EB16F5038}" srcOrd="0" destOrd="0" presId="urn:microsoft.com/office/officeart/2008/layout/IncreasingCircleProcess"/>
    <dgm:cxn modelId="{16C5135C-F2BD-48DC-AC79-3E192568FA92}" type="presParOf" srcId="{249CC931-2C0C-654A-BA1E-7BF5643EFB55}" destId="{A7380F2B-879B-3648-901D-E99A67600008}" srcOrd="1" destOrd="0" presId="urn:microsoft.com/office/officeart/2008/layout/IncreasingCircleProcess"/>
    <dgm:cxn modelId="{7A4E3937-A3A1-4CDE-BAC6-5E22E29EE579}" type="presParOf" srcId="{249CC931-2C0C-654A-BA1E-7BF5643EFB55}" destId="{A6E35A83-3EDE-8C48-B55A-37CB50B2CC6F}" srcOrd="2" destOrd="0" presId="urn:microsoft.com/office/officeart/2008/layout/IncreasingCircleProcess"/>
    <dgm:cxn modelId="{06593649-2EDA-43FC-B9DA-863371B6B524}" type="presParOf" srcId="{249CC931-2C0C-654A-BA1E-7BF5643EFB55}" destId="{DDA2D102-6A08-8140-BBA4-C952405475E5}" srcOrd="3" destOrd="0" presId="urn:microsoft.com/office/officeart/2008/layout/IncreasingCircleProcess"/>
    <dgm:cxn modelId="{3D2BB3EA-A940-443C-B759-AABA522E7628}" type="presParOf" srcId="{E2ED8D46-8FB4-FF4E-93EA-00CD4E9223F5}" destId="{7A9EDC3E-8977-7140-A1A3-2A30435AE059}" srcOrd="1" destOrd="0" presId="urn:microsoft.com/office/officeart/2008/layout/IncreasingCircleProcess"/>
    <dgm:cxn modelId="{29358715-3A91-4EFE-9D73-AA83C7D9C647}" type="presParOf" srcId="{E2ED8D46-8FB4-FF4E-93EA-00CD4E9223F5}" destId="{AC03369E-D022-DC48-A8F3-9359FE073B53}" srcOrd="2" destOrd="0" presId="urn:microsoft.com/office/officeart/2008/layout/IncreasingCircleProcess"/>
    <dgm:cxn modelId="{8D88A490-D593-441F-9696-3E7244DEC987}" type="presParOf" srcId="{AC03369E-D022-DC48-A8F3-9359FE073B53}" destId="{62323285-22E8-FE4F-9128-D4AF95982ECC}" srcOrd="0" destOrd="0" presId="urn:microsoft.com/office/officeart/2008/layout/IncreasingCircleProcess"/>
    <dgm:cxn modelId="{4646C4DF-57C5-4017-B7B8-F82A939B0E25}" type="presParOf" srcId="{AC03369E-D022-DC48-A8F3-9359FE073B53}" destId="{5E364A63-F478-BF4C-8099-FBB095FD4CBE}" srcOrd="1" destOrd="0" presId="urn:microsoft.com/office/officeart/2008/layout/IncreasingCircleProcess"/>
    <dgm:cxn modelId="{3B5AF441-598C-4D8D-ACEC-82A4F6D6FAAE}" type="presParOf" srcId="{AC03369E-D022-DC48-A8F3-9359FE073B53}" destId="{B0BAF96A-AECB-0B4D-B90B-F9D6C96F04BF}" srcOrd="2" destOrd="0" presId="urn:microsoft.com/office/officeart/2008/layout/IncreasingCircleProcess"/>
    <dgm:cxn modelId="{BF970280-F4FF-4BFC-97A0-9171DF6E25AC}" type="presParOf" srcId="{AC03369E-D022-DC48-A8F3-9359FE073B53}" destId="{D50D94EA-2760-DE48-BC31-B89DCDF68DC8}" srcOrd="3" destOrd="0" presId="urn:microsoft.com/office/officeart/2008/layout/IncreasingCircleProcess"/>
    <dgm:cxn modelId="{F007CC78-E5E8-4EA7-BE60-9B314AA2856B}" type="presParOf" srcId="{E2ED8D46-8FB4-FF4E-93EA-00CD4E9223F5}" destId="{08348E92-2A5D-3B48-97B0-ECAFE430815E}" srcOrd="3" destOrd="0" presId="urn:microsoft.com/office/officeart/2008/layout/IncreasingCircleProcess"/>
    <dgm:cxn modelId="{E5F93948-C6DB-43C3-8022-61B2724FB667}" type="presParOf" srcId="{E2ED8D46-8FB4-FF4E-93EA-00CD4E9223F5}" destId="{83403475-8E89-1545-80DB-1297C0E0A0C3}" srcOrd="4" destOrd="0" presId="urn:microsoft.com/office/officeart/2008/layout/IncreasingCircleProcess"/>
    <dgm:cxn modelId="{F6AC2330-FC59-46DB-9CDF-909D033C71CC}" type="presParOf" srcId="{83403475-8E89-1545-80DB-1297C0E0A0C3}" destId="{7F65E93C-BB54-A44F-BCDC-BA620830DCB5}" srcOrd="0" destOrd="0" presId="urn:microsoft.com/office/officeart/2008/layout/IncreasingCircleProcess"/>
    <dgm:cxn modelId="{45B1714D-C7B9-4A72-ABEC-B1634FAA06F3}" type="presParOf" srcId="{83403475-8E89-1545-80DB-1297C0E0A0C3}" destId="{954B8C7B-7EB3-C549-8F66-3CB525B8892D}" srcOrd="1" destOrd="0" presId="urn:microsoft.com/office/officeart/2008/layout/IncreasingCircleProcess"/>
    <dgm:cxn modelId="{F9AB8958-E621-4103-96FA-058DA633AD6E}" type="presParOf" srcId="{83403475-8E89-1545-80DB-1297C0E0A0C3}" destId="{A33F6999-B97A-9B4E-A2DB-CE491D31FCE0}" srcOrd="2" destOrd="0" presId="urn:microsoft.com/office/officeart/2008/layout/IncreasingCircleProcess"/>
    <dgm:cxn modelId="{2DBB11D7-A845-439E-86C2-2C6C92483033}" type="presParOf" srcId="{83403475-8E89-1545-80DB-1297C0E0A0C3}" destId="{3350BA0B-63A9-5947-AA99-8355D8E6B719}"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8BF802-9BA2-458C-A776-17DE6716809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56B864A-C4DD-40E5-A7A0-60C55F87469E}">
      <dgm:prSet phldrT="[Text]" custT="1"/>
      <dgm:spPr>
        <a:solidFill>
          <a:srgbClr val="E86746"/>
        </a:solidFill>
      </dgm:spPr>
      <dgm:t>
        <a:bodyPr/>
        <a:lstStyle/>
        <a:p>
          <a:pPr>
            <a:lnSpc>
              <a:spcPct val="100000"/>
            </a:lnSpc>
            <a:spcAft>
              <a:spcPts val="0"/>
            </a:spcAft>
          </a:pPr>
          <a:r>
            <a:rPr lang="en-US" altLang="en-US" sz="2800" dirty="0" smtClean="0"/>
            <a:t>Child death/</a:t>
          </a:r>
        </a:p>
        <a:p>
          <a:pPr>
            <a:lnSpc>
              <a:spcPct val="100000"/>
            </a:lnSpc>
            <a:spcAft>
              <a:spcPts val="0"/>
            </a:spcAft>
          </a:pPr>
          <a:r>
            <a:rPr lang="en-US" altLang="en-US" sz="2800" dirty="0" smtClean="0"/>
            <a:t>near death</a:t>
          </a:r>
          <a:endParaRPr lang="en-US" sz="2800" dirty="0"/>
        </a:p>
      </dgm:t>
    </dgm:pt>
    <dgm:pt modelId="{D6BC3329-85E9-408F-ACF5-C3C1BF6495E4}" type="parTrans" cxnId="{CB5C6595-D63B-41B5-8037-91CC2D01BD63}">
      <dgm:prSet/>
      <dgm:spPr/>
      <dgm:t>
        <a:bodyPr/>
        <a:lstStyle/>
        <a:p>
          <a:endParaRPr lang="en-US"/>
        </a:p>
      </dgm:t>
    </dgm:pt>
    <dgm:pt modelId="{B13C8AF5-C1D9-405D-AC8B-084948E33EBE}" type="sibTrans" cxnId="{CB5C6595-D63B-41B5-8037-91CC2D01BD63}">
      <dgm:prSet/>
      <dgm:spPr/>
      <dgm:t>
        <a:bodyPr/>
        <a:lstStyle/>
        <a:p>
          <a:endParaRPr lang="en-US"/>
        </a:p>
      </dgm:t>
    </dgm:pt>
    <dgm:pt modelId="{F2E2B87E-E444-4D75-ACF0-35CBC464423E}">
      <dgm:prSet custT="1"/>
      <dgm:spPr>
        <a:solidFill>
          <a:srgbClr val="FF9A12"/>
        </a:solidFill>
      </dgm:spPr>
      <dgm:t>
        <a:bodyPr/>
        <a:lstStyle/>
        <a:p>
          <a:r>
            <a:rPr lang="en-US" altLang="en-US" sz="2800" dirty="0" smtClean="0"/>
            <a:t>Headline</a:t>
          </a:r>
        </a:p>
      </dgm:t>
    </dgm:pt>
    <dgm:pt modelId="{DFC899C6-B4FA-4E35-8E4E-6A8E5EE96496}" type="parTrans" cxnId="{02F61862-E6D1-4CD1-BFBE-2CE95B334003}">
      <dgm:prSet/>
      <dgm:spPr/>
      <dgm:t>
        <a:bodyPr/>
        <a:lstStyle/>
        <a:p>
          <a:endParaRPr lang="en-US"/>
        </a:p>
      </dgm:t>
    </dgm:pt>
    <dgm:pt modelId="{7075DC48-8681-4133-A7DE-63689CF1F81A}" type="sibTrans" cxnId="{02F61862-E6D1-4CD1-BFBE-2CE95B334003}">
      <dgm:prSet/>
      <dgm:spPr/>
      <dgm:t>
        <a:bodyPr/>
        <a:lstStyle/>
        <a:p>
          <a:endParaRPr lang="en-US"/>
        </a:p>
      </dgm:t>
    </dgm:pt>
    <dgm:pt modelId="{562311B0-2DD4-42E0-9A7D-88C7BE3FF6B7}">
      <dgm:prSet custT="1"/>
      <dgm:spPr>
        <a:solidFill>
          <a:srgbClr val="0085BA"/>
        </a:solidFill>
      </dgm:spPr>
      <dgm:t>
        <a:bodyPr/>
        <a:lstStyle/>
        <a:p>
          <a:r>
            <a:rPr lang="en-US" altLang="en-US" sz="2800" smtClean="0"/>
            <a:t>Political pressure</a:t>
          </a:r>
          <a:endParaRPr lang="en-US" altLang="en-US" sz="2800" dirty="0" smtClean="0"/>
        </a:p>
      </dgm:t>
    </dgm:pt>
    <dgm:pt modelId="{713CC257-B6BF-463E-B855-59B048AD371C}" type="parTrans" cxnId="{CB664D59-500B-4DDA-98BC-D53BF2ADA417}">
      <dgm:prSet/>
      <dgm:spPr/>
      <dgm:t>
        <a:bodyPr/>
        <a:lstStyle/>
        <a:p>
          <a:endParaRPr lang="en-US"/>
        </a:p>
      </dgm:t>
    </dgm:pt>
    <dgm:pt modelId="{206C55EC-9DD1-45CA-A435-638A710C678A}" type="sibTrans" cxnId="{CB664D59-500B-4DDA-98BC-D53BF2ADA417}">
      <dgm:prSet/>
      <dgm:spPr/>
      <dgm:t>
        <a:bodyPr/>
        <a:lstStyle/>
        <a:p>
          <a:endParaRPr lang="en-US"/>
        </a:p>
      </dgm:t>
    </dgm:pt>
    <dgm:pt modelId="{9BDABD0C-FD68-4CBD-9CF1-75128811AFC6}">
      <dgm:prSet custT="1"/>
      <dgm:spPr>
        <a:solidFill>
          <a:srgbClr val="53C9E4"/>
        </a:solidFill>
      </dgm:spPr>
      <dgm:t>
        <a:bodyPr/>
        <a:lstStyle/>
        <a:p>
          <a:r>
            <a:rPr lang="en-US" altLang="en-US" sz="2800" i="1" dirty="0" smtClean="0"/>
            <a:t>You know something went wrong</a:t>
          </a:r>
        </a:p>
      </dgm:t>
    </dgm:pt>
    <dgm:pt modelId="{CCADE4F9-E4A2-449F-B065-93CCCC551B13}" type="parTrans" cxnId="{68FFA34F-A99B-4B10-BA96-5E66FBFEAE98}">
      <dgm:prSet/>
      <dgm:spPr/>
      <dgm:t>
        <a:bodyPr/>
        <a:lstStyle/>
        <a:p>
          <a:endParaRPr lang="en-US"/>
        </a:p>
      </dgm:t>
    </dgm:pt>
    <dgm:pt modelId="{BD02A26B-FA86-4EC0-A82D-147540B01761}" type="sibTrans" cxnId="{68FFA34F-A99B-4B10-BA96-5E66FBFEAE98}">
      <dgm:prSet/>
      <dgm:spPr/>
      <dgm:t>
        <a:bodyPr/>
        <a:lstStyle/>
        <a:p>
          <a:endParaRPr lang="en-US"/>
        </a:p>
      </dgm:t>
    </dgm:pt>
    <dgm:pt modelId="{57524582-9F78-4462-9D2C-B3CF56A32B30}" type="pres">
      <dgm:prSet presAssocID="{5B8BF802-9BA2-458C-A776-17DE67168098}" presName="diagram" presStyleCnt="0">
        <dgm:presLayoutVars>
          <dgm:dir/>
          <dgm:resizeHandles val="exact"/>
        </dgm:presLayoutVars>
      </dgm:prSet>
      <dgm:spPr/>
      <dgm:t>
        <a:bodyPr/>
        <a:lstStyle/>
        <a:p>
          <a:endParaRPr lang="en-US"/>
        </a:p>
      </dgm:t>
    </dgm:pt>
    <dgm:pt modelId="{9CC43C4A-877C-46FD-A912-861044C0DFD7}" type="pres">
      <dgm:prSet presAssocID="{756B864A-C4DD-40E5-A7A0-60C55F87469E}" presName="node" presStyleLbl="node1" presStyleIdx="0" presStyleCnt="4">
        <dgm:presLayoutVars>
          <dgm:bulletEnabled val="1"/>
        </dgm:presLayoutVars>
      </dgm:prSet>
      <dgm:spPr/>
      <dgm:t>
        <a:bodyPr/>
        <a:lstStyle/>
        <a:p>
          <a:endParaRPr lang="en-US"/>
        </a:p>
      </dgm:t>
    </dgm:pt>
    <dgm:pt modelId="{6A717658-78D1-4EC3-AC58-B01BD74D873D}" type="pres">
      <dgm:prSet presAssocID="{B13C8AF5-C1D9-405D-AC8B-084948E33EBE}" presName="sibTrans" presStyleCnt="0"/>
      <dgm:spPr/>
    </dgm:pt>
    <dgm:pt modelId="{6357F54E-0B9B-4596-9D48-F2B7F629CDBE}" type="pres">
      <dgm:prSet presAssocID="{F2E2B87E-E444-4D75-ACF0-35CBC464423E}" presName="node" presStyleLbl="node1" presStyleIdx="1" presStyleCnt="4">
        <dgm:presLayoutVars>
          <dgm:bulletEnabled val="1"/>
        </dgm:presLayoutVars>
      </dgm:prSet>
      <dgm:spPr/>
      <dgm:t>
        <a:bodyPr/>
        <a:lstStyle/>
        <a:p>
          <a:endParaRPr lang="en-US"/>
        </a:p>
      </dgm:t>
    </dgm:pt>
    <dgm:pt modelId="{634E1630-89D0-4651-93E3-5DE2788A6132}" type="pres">
      <dgm:prSet presAssocID="{7075DC48-8681-4133-A7DE-63689CF1F81A}" presName="sibTrans" presStyleCnt="0"/>
      <dgm:spPr/>
    </dgm:pt>
    <dgm:pt modelId="{16CD9592-76CF-4462-A372-38CD35DBBC1B}" type="pres">
      <dgm:prSet presAssocID="{562311B0-2DD4-42E0-9A7D-88C7BE3FF6B7}" presName="node" presStyleLbl="node1" presStyleIdx="2" presStyleCnt="4">
        <dgm:presLayoutVars>
          <dgm:bulletEnabled val="1"/>
        </dgm:presLayoutVars>
      </dgm:prSet>
      <dgm:spPr/>
      <dgm:t>
        <a:bodyPr/>
        <a:lstStyle/>
        <a:p>
          <a:endParaRPr lang="en-US"/>
        </a:p>
      </dgm:t>
    </dgm:pt>
    <dgm:pt modelId="{738423D7-A00D-499D-905E-514A6649AAB5}" type="pres">
      <dgm:prSet presAssocID="{206C55EC-9DD1-45CA-A435-638A710C678A}" presName="sibTrans" presStyleCnt="0"/>
      <dgm:spPr/>
    </dgm:pt>
    <dgm:pt modelId="{678C8AB3-2A43-4418-9913-444139635733}" type="pres">
      <dgm:prSet presAssocID="{9BDABD0C-FD68-4CBD-9CF1-75128811AFC6}" presName="node" presStyleLbl="node1" presStyleIdx="3" presStyleCnt="4">
        <dgm:presLayoutVars>
          <dgm:bulletEnabled val="1"/>
        </dgm:presLayoutVars>
      </dgm:prSet>
      <dgm:spPr/>
      <dgm:t>
        <a:bodyPr/>
        <a:lstStyle/>
        <a:p>
          <a:endParaRPr lang="en-US"/>
        </a:p>
      </dgm:t>
    </dgm:pt>
  </dgm:ptLst>
  <dgm:cxnLst>
    <dgm:cxn modelId="{CB5C6595-D63B-41B5-8037-91CC2D01BD63}" srcId="{5B8BF802-9BA2-458C-A776-17DE67168098}" destId="{756B864A-C4DD-40E5-A7A0-60C55F87469E}" srcOrd="0" destOrd="0" parTransId="{D6BC3329-85E9-408F-ACF5-C3C1BF6495E4}" sibTransId="{B13C8AF5-C1D9-405D-AC8B-084948E33EBE}"/>
    <dgm:cxn modelId="{68FFA34F-A99B-4B10-BA96-5E66FBFEAE98}" srcId="{5B8BF802-9BA2-458C-A776-17DE67168098}" destId="{9BDABD0C-FD68-4CBD-9CF1-75128811AFC6}" srcOrd="3" destOrd="0" parTransId="{CCADE4F9-E4A2-449F-B065-93CCCC551B13}" sibTransId="{BD02A26B-FA86-4EC0-A82D-147540B01761}"/>
    <dgm:cxn modelId="{F4FC8EB6-5BC1-4CC6-AB96-FFC1E6D0947F}" type="presOf" srcId="{562311B0-2DD4-42E0-9A7D-88C7BE3FF6B7}" destId="{16CD9592-76CF-4462-A372-38CD35DBBC1B}" srcOrd="0" destOrd="0" presId="urn:microsoft.com/office/officeart/2005/8/layout/default"/>
    <dgm:cxn modelId="{70F12ABE-4E47-4E3A-87DE-632CFF5CF75C}" type="presOf" srcId="{9BDABD0C-FD68-4CBD-9CF1-75128811AFC6}" destId="{678C8AB3-2A43-4418-9913-444139635733}" srcOrd="0" destOrd="0" presId="urn:microsoft.com/office/officeart/2005/8/layout/default"/>
    <dgm:cxn modelId="{CA0CB9FE-097F-4B9E-AE64-532A111F83B1}" type="presOf" srcId="{F2E2B87E-E444-4D75-ACF0-35CBC464423E}" destId="{6357F54E-0B9B-4596-9D48-F2B7F629CDBE}" srcOrd="0" destOrd="0" presId="urn:microsoft.com/office/officeart/2005/8/layout/default"/>
    <dgm:cxn modelId="{A80D787A-8953-4202-A018-7D11274EF1ED}" type="presOf" srcId="{5B8BF802-9BA2-458C-A776-17DE67168098}" destId="{57524582-9F78-4462-9D2C-B3CF56A32B30}" srcOrd="0" destOrd="0" presId="urn:microsoft.com/office/officeart/2005/8/layout/default"/>
    <dgm:cxn modelId="{02F61862-E6D1-4CD1-BFBE-2CE95B334003}" srcId="{5B8BF802-9BA2-458C-A776-17DE67168098}" destId="{F2E2B87E-E444-4D75-ACF0-35CBC464423E}" srcOrd="1" destOrd="0" parTransId="{DFC899C6-B4FA-4E35-8E4E-6A8E5EE96496}" sibTransId="{7075DC48-8681-4133-A7DE-63689CF1F81A}"/>
    <dgm:cxn modelId="{80513638-E9F1-4D50-9185-7851B2F15EE7}" type="presOf" srcId="{756B864A-C4DD-40E5-A7A0-60C55F87469E}" destId="{9CC43C4A-877C-46FD-A912-861044C0DFD7}" srcOrd="0" destOrd="0" presId="urn:microsoft.com/office/officeart/2005/8/layout/default"/>
    <dgm:cxn modelId="{CB664D59-500B-4DDA-98BC-D53BF2ADA417}" srcId="{5B8BF802-9BA2-458C-A776-17DE67168098}" destId="{562311B0-2DD4-42E0-9A7D-88C7BE3FF6B7}" srcOrd="2" destOrd="0" parTransId="{713CC257-B6BF-463E-B855-59B048AD371C}" sibTransId="{206C55EC-9DD1-45CA-A435-638A710C678A}"/>
    <dgm:cxn modelId="{E0C12A46-5840-448F-BD84-D736DD0BB211}" type="presParOf" srcId="{57524582-9F78-4462-9D2C-B3CF56A32B30}" destId="{9CC43C4A-877C-46FD-A912-861044C0DFD7}" srcOrd="0" destOrd="0" presId="urn:microsoft.com/office/officeart/2005/8/layout/default"/>
    <dgm:cxn modelId="{36554CB2-A6C1-4ED8-9FCC-843EED32D16D}" type="presParOf" srcId="{57524582-9F78-4462-9D2C-B3CF56A32B30}" destId="{6A717658-78D1-4EC3-AC58-B01BD74D873D}" srcOrd="1" destOrd="0" presId="urn:microsoft.com/office/officeart/2005/8/layout/default"/>
    <dgm:cxn modelId="{9DA9F6EA-29B5-4312-8B58-930F9D8FF544}" type="presParOf" srcId="{57524582-9F78-4462-9D2C-B3CF56A32B30}" destId="{6357F54E-0B9B-4596-9D48-F2B7F629CDBE}" srcOrd="2" destOrd="0" presId="urn:microsoft.com/office/officeart/2005/8/layout/default"/>
    <dgm:cxn modelId="{9C9962F4-4938-460B-B026-E3A7F264D3E9}" type="presParOf" srcId="{57524582-9F78-4462-9D2C-B3CF56A32B30}" destId="{634E1630-89D0-4651-93E3-5DE2788A6132}" srcOrd="3" destOrd="0" presId="urn:microsoft.com/office/officeart/2005/8/layout/default"/>
    <dgm:cxn modelId="{74F8CD6A-5C52-4055-80F2-1B274367CB9C}" type="presParOf" srcId="{57524582-9F78-4462-9D2C-B3CF56A32B30}" destId="{16CD9592-76CF-4462-A372-38CD35DBBC1B}" srcOrd="4" destOrd="0" presId="urn:microsoft.com/office/officeart/2005/8/layout/default"/>
    <dgm:cxn modelId="{39370DA3-901A-48BF-BF9B-8D260634F3B4}" type="presParOf" srcId="{57524582-9F78-4462-9D2C-B3CF56A32B30}" destId="{738423D7-A00D-499D-905E-514A6649AAB5}" srcOrd="5" destOrd="0" presId="urn:microsoft.com/office/officeart/2005/8/layout/default"/>
    <dgm:cxn modelId="{BA675FAA-C78D-4D29-B76D-CCE8176065A5}" type="presParOf" srcId="{57524582-9F78-4462-9D2C-B3CF56A32B30}" destId="{678C8AB3-2A43-4418-9913-44413963573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8E5F7F-98F5-4103-A752-068D0B9B102D}" type="doc">
      <dgm:prSet loTypeId="urn:microsoft.com/office/officeart/2005/8/layout/hProcess9" loCatId="process" qsTypeId="urn:microsoft.com/office/officeart/2005/8/quickstyle/simple1" qsCatId="simple" csTypeId="urn:microsoft.com/office/officeart/2005/8/colors/colorful2" csCatId="colorful" phldr="1"/>
      <dgm:spPr/>
    </dgm:pt>
    <dgm:pt modelId="{194AC55F-0B26-436D-B786-44B204594086}">
      <dgm:prSet phldrT="[Text]"/>
      <dgm:spPr>
        <a:solidFill>
          <a:srgbClr val="E86746"/>
        </a:solidFill>
        <a:ln>
          <a:noFill/>
        </a:ln>
      </dgm:spPr>
      <dgm:t>
        <a:bodyPr/>
        <a:lstStyle/>
        <a:p>
          <a:r>
            <a:rPr lang="en-US" altLang="en-US" dirty="0" smtClean="0"/>
            <a:t>Create timeline of key decision points.</a:t>
          </a:r>
          <a:endParaRPr lang="en-US" dirty="0"/>
        </a:p>
      </dgm:t>
    </dgm:pt>
    <dgm:pt modelId="{B8BE3BEE-BF0E-44FC-941D-28BAED5534E5}" type="parTrans" cxnId="{5A6DDEBF-4E69-4FCF-AE3F-4D1B4656BBA6}">
      <dgm:prSet/>
      <dgm:spPr/>
      <dgm:t>
        <a:bodyPr/>
        <a:lstStyle/>
        <a:p>
          <a:endParaRPr lang="en-US"/>
        </a:p>
      </dgm:t>
    </dgm:pt>
    <dgm:pt modelId="{2D3DE261-8601-4151-9B28-40F62D0A193B}" type="sibTrans" cxnId="{5A6DDEBF-4E69-4FCF-AE3F-4D1B4656BBA6}">
      <dgm:prSet/>
      <dgm:spPr/>
      <dgm:t>
        <a:bodyPr/>
        <a:lstStyle/>
        <a:p>
          <a:endParaRPr lang="en-US"/>
        </a:p>
      </dgm:t>
    </dgm:pt>
    <dgm:pt modelId="{CC69DC2A-A0C3-4049-9858-80C870408A50}">
      <dgm:prSet/>
      <dgm:spPr>
        <a:solidFill>
          <a:srgbClr val="FF9A12"/>
        </a:solidFill>
        <a:ln>
          <a:noFill/>
        </a:ln>
      </dgm:spPr>
      <dgm:t>
        <a:bodyPr/>
        <a:lstStyle/>
        <a:p>
          <a:r>
            <a:rPr lang="en-US" altLang="en-US" dirty="0" smtClean="0"/>
            <a:t>Look for expected SDM assessment for each point.</a:t>
          </a:r>
        </a:p>
      </dgm:t>
    </dgm:pt>
    <dgm:pt modelId="{99A256CC-8F4D-4098-902C-8BDB5DD6862B}" type="parTrans" cxnId="{1C899B47-4641-4BBB-8BE2-9D6A862F6AE0}">
      <dgm:prSet/>
      <dgm:spPr/>
      <dgm:t>
        <a:bodyPr/>
        <a:lstStyle/>
        <a:p>
          <a:endParaRPr lang="en-US"/>
        </a:p>
      </dgm:t>
    </dgm:pt>
    <dgm:pt modelId="{693DB071-A49E-49E9-939A-419AE8AC4068}" type="sibTrans" cxnId="{1C899B47-4641-4BBB-8BE2-9D6A862F6AE0}">
      <dgm:prSet/>
      <dgm:spPr/>
      <dgm:t>
        <a:bodyPr/>
        <a:lstStyle/>
        <a:p>
          <a:endParaRPr lang="en-US"/>
        </a:p>
      </dgm:t>
    </dgm:pt>
    <dgm:pt modelId="{9219372C-40BC-4C71-A3F0-17154F457D28}">
      <dgm:prSet/>
      <dgm:spPr>
        <a:solidFill>
          <a:srgbClr val="0085BA"/>
        </a:solidFill>
        <a:ln>
          <a:noFill/>
        </a:ln>
      </dgm:spPr>
      <dgm:t>
        <a:bodyPr/>
        <a:lstStyle/>
        <a:p>
          <a:r>
            <a:rPr lang="en-US" altLang="en-US" dirty="0" smtClean="0"/>
            <a:t>Review each assessment found for accuracy (narrative vs. definitions).</a:t>
          </a:r>
        </a:p>
      </dgm:t>
    </dgm:pt>
    <dgm:pt modelId="{0C57F317-4959-4140-BB27-2A85E9B271D1}" type="parTrans" cxnId="{E954DE43-04F6-4432-AF27-B0069CE0BBCD}">
      <dgm:prSet/>
      <dgm:spPr/>
      <dgm:t>
        <a:bodyPr/>
        <a:lstStyle/>
        <a:p>
          <a:endParaRPr lang="en-US"/>
        </a:p>
      </dgm:t>
    </dgm:pt>
    <dgm:pt modelId="{9C285309-94BB-4DC1-AE5A-FF2EB8767E97}" type="sibTrans" cxnId="{E954DE43-04F6-4432-AF27-B0069CE0BBCD}">
      <dgm:prSet/>
      <dgm:spPr/>
      <dgm:t>
        <a:bodyPr/>
        <a:lstStyle/>
        <a:p>
          <a:endParaRPr lang="en-US"/>
        </a:p>
      </dgm:t>
    </dgm:pt>
    <dgm:pt modelId="{25837C59-8A8B-4DDE-9B75-0AF36A056A0F}">
      <dgm:prSet/>
      <dgm:spPr>
        <a:solidFill>
          <a:srgbClr val="53C9E4"/>
        </a:solidFill>
        <a:ln>
          <a:noFill/>
        </a:ln>
      </dgm:spPr>
      <dgm:t>
        <a:bodyPr/>
        <a:lstStyle/>
        <a:p>
          <a:r>
            <a:rPr lang="en-US" altLang="en-US" dirty="0" smtClean="0"/>
            <a:t>Was recommended action taken for each assessment found?</a:t>
          </a:r>
        </a:p>
      </dgm:t>
    </dgm:pt>
    <dgm:pt modelId="{D6894034-FF7B-4023-8DA3-BBE7F8723C2D}" type="parTrans" cxnId="{F896E085-EE94-4726-9357-EB1404B333C9}">
      <dgm:prSet/>
      <dgm:spPr/>
      <dgm:t>
        <a:bodyPr/>
        <a:lstStyle/>
        <a:p>
          <a:endParaRPr lang="en-US"/>
        </a:p>
      </dgm:t>
    </dgm:pt>
    <dgm:pt modelId="{A53ADBD7-60C3-4C95-B379-84651F63BF75}" type="sibTrans" cxnId="{F896E085-EE94-4726-9357-EB1404B333C9}">
      <dgm:prSet/>
      <dgm:spPr/>
      <dgm:t>
        <a:bodyPr/>
        <a:lstStyle/>
        <a:p>
          <a:endParaRPr lang="en-US"/>
        </a:p>
      </dgm:t>
    </dgm:pt>
    <dgm:pt modelId="{C47ECDA5-37CF-49B0-886A-17AFC5C4F03C}" type="pres">
      <dgm:prSet presAssocID="{4E8E5F7F-98F5-4103-A752-068D0B9B102D}" presName="CompostProcess" presStyleCnt="0">
        <dgm:presLayoutVars>
          <dgm:dir/>
          <dgm:resizeHandles val="exact"/>
        </dgm:presLayoutVars>
      </dgm:prSet>
      <dgm:spPr/>
    </dgm:pt>
    <dgm:pt modelId="{9433BF93-621B-4F60-9DEA-4E222F2F5B50}" type="pres">
      <dgm:prSet presAssocID="{4E8E5F7F-98F5-4103-A752-068D0B9B102D}" presName="arrow" presStyleLbl="bgShp" presStyleIdx="0" presStyleCnt="1"/>
      <dgm:spPr>
        <a:solidFill>
          <a:srgbClr val="DEE1DF"/>
        </a:solidFill>
      </dgm:spPr>
    </dgm:pt>
    <dgm:pt modelId="{3F7B3C07-177C-41C5-A5C9-D3665194D2CF}" type="pres">
      <dgm:prSet presAssocID="{4E8E5F7F-98F5-4103-A752-068D0B9B102D}" presName="linearProcess" presStyleCnt="0"/>
      <dgm:spPr/>
    </dgm:pt>
    <dgm:pt modelId="{8ABE06E1-6EAE-44C5-B28D-4B4D779AC243}" type="pres">
      <dgm:prSet presAssocID="{194AC55F-0B26-436D-B786-44B204594086}" presName="textNode" presStyleLbl="node1" presStyleIdx="0" presStyleCnt="4">
        <dgm:presLayoutVars>
          <dgm:bulletEnabled val="1"/>
        </dgm:presLayoutVars>
      </dgm:prSet>
      <dgm:spPr/>
      <dgm:t>
        <a:bodyPr/>
        <a:lstStyle/>
        <a:p>
          <a:endParaRPr lang="en-US"/>
        </a:p>
      </dgm:t>
    </dgm:pt>
    <dgm:pt modelId="{43A85F5D-C346-479C-9FF7-6170D4EF7E45}" type="pres">
      <dgm:prSet presAssocID="{2D3DE261-8601-4151-9B28-40F62D0A193B}" presName="sibTrans" presStyleCnt="0"/>
      <dgm:spPr/>
    </dgm:pt>
    <dgm:pt modelId="{9FFB29B5-0B06-486F-A54F-F2D9F1BE3B00}" type="pres">
      <dgm:prSet presAssocID="{CC69DC2A-A0C3-4049-9858-80C870408A50}" presName="textNode" presStyleLbl="node1" presStyleIdx="1" presStyleCnt="4">
        <dgm:presLayoutVars>
          <dgm:bulletEnabled val="1"/>
        </dgm:presLayoutVars>
      </dgm:prSet>
      <dgm:spPr/>
      <dgm:t>
        <a:bodyPr/>
        <a:lstStyle/>
        <a:p>
          <a:endParaRPr lang="en-US"/>
        </a:p>
      </dgm:t>
    </dgm:pt>
    <dgm:pt modelId="{E8C36CE3-2EEA-4346-9FA1-F236AC5EB7F5}" type="pres">
      <dgm:prSet presAssocID="{693DB071-A49E-49E9-939A-419AE8AC4068}" presName="sibTrans" presStyleCnt="0"/>
      <dgm:spPr/>
    </dgm:pt>
    <dgm:pt modelId="{6EB0DB5E-B087-46DE-B133-AEF47D10450B}" type="pres">
      <dgm:prSet presAssocID="{9219372C-40BC-4C71-A3F0-17154F457D28}" presName="textNode" presStyleLbl="node1" presStyleIdx="2" presStyleCnt="4">
        <dgm:presLayoutVars>
          <dgm:bulletEnabled val="1"/>
        </dgm:presLayoutVars>
      </dgm:prSet>
      <dgm:spPr/>
      <dgm:t>
        <a:bodyPr/>
        <a:lstStyle/>
        <a:p>
          <a:endParaRPr lang="en-US"/>
        </a:p>
      </dgm:t>
    </dgm:pt>
    <dgm:pt modelId="{8FAD2EC7-F655-4C7F-87D4-9CB6743803D4}" type="pres">
      <dgm:prSet presAssocID="{9C285309-94BB-4DC1-AE5A-FF2EB8767E97}" presName="sibTrans" presStyleCnt="0"/>
      <dgm:spPr/>
    </dgm:pt>
    <dgm:pt modelId="{CA1BD5A6-55C6-4294-86B5-64CF1D7B53C4}" type="pres">
      <dgm:prSet presAssocID="{25837C59-8A8B-4DDE-9B75-0AF36A056A0F}" presName="textNode" presStyleLbl="node1" presStyleIdx="3" presStyleCnt="4">
        <dgm:presLayoutVars>
          <dgm:bulletEnabled val="1"/>
        </dgm:presLayoutVars>
      </dgm:prSet>
      <dgm:spPr/>
      <dgm:t>
        <a:bodyPr/>
        <a:lstStyle/>
        <a:p>
          <a:endParaRPr lang="en-US"/>
        </a:p>
      </dgm:t>
    </dgm:pt>
  </dgm:ptLst>
  <dgm:cxnLst>
    <dgm:cxn modelId="{7ED95B97-CE88-4956-B144-729CE155CDF3}" type="presOf" srcId="{9219372C-40BC-4C71-A3F0-17154F457D28}" destId="{6EB0DB5E-B087-46DE-B133-AEF47D10450B}" srcOrd="0" destOrd="0" presId="urn:microsoft.com/office/officeart/2005/8/layout/hProcess9"/>
    <dgm:cxn modelId="{C0758EFD-E19C-4CFB-B5ED-844DB02089DE}" type="presOf" srcId="{4E8E5F7F-98F5-4103-A752-068D0B9B102D}" destId="{C47ECDA5-37CF-49B0-886A-17AFC5C4F03C}" srcOrd="0" destOrd="0" presId="urn:microsoft.com/office/officeart/2005/8/layout/hProcess9"/>
    <dgm:cxn modelId="{F896E085-EE94-4726-9357-EB1404B333C9}" srcId="{4E8E5F7F-98F5-4103-A752-068D0B9B102D}" destId="{25837C59-8A8B-4DDE-9B75-0AF36A056A0F}" srcOrd="3" destOrd="0" parTransId="{D6894034-FF7B-4023-8DA3-BBE7F8723C2D}" sibTransId="{A53ADBD7-60C3-4C95-B379-84651F63BF75}"/>
    <dgm:cxn modelId="{5A6DDEBF-4E69-4FCF-AE3F-4D1B4656BBA6}" srcId="{4E8E5F7F-98F5-4103-A752-068D0B9B102D}" destId="{194AC55F-0B26-436D-B786-44B204594086}" srcOrd="0" destOrd="0" parTransId="{B8BE3BEE-BF0E-44FC-941D-28BAED5534E5}" sibTransId="{2D3DE261-8601-4151-9B28-40F62D0A193B}"/>
    <dgm:cxn modelId="{E954DE43-04F6-4432-AF27-B0069CE0BBCD}" srcId="{4E8E5F7F-98F5-4103-A752-068D0B9B102D}" destId="{9219372C-40BC-4C71-A3F0-17154F457D28}" srcOrd="2" destOrd="0" parTransId="{0C57F317-4959-4140-BB27-2A85E9B271D1}" sibTransId="{9C285309-94BB-4DC1-AE5A-FF2EB8767E97}"/>
    <dgm:cxn modelId="{5444B412-B4BF-4977-BD85-9E6F7ED0AA8B}" type="presOf" srcId="{CC69DC2A-A0C3-4049-9858-80C870408A50}" destId="{9FFB29B5-0B06-486F-A54F-F2D9F1BE3B00}" srcOrd="0" destOrd="0" presId="urn:microsoft.com/office/officeart/2005/8/layout/hProcess9"/>
    <dgm:cxn modelId="{54DA0462-CD47-443C-97CE-B0A817F8FA63}" type="presOf" srcId="{194AC55F-0B26-436D-B786-44B204594086}" destId="{8ABE06E1-6EAE-44C5-B28D-4B4D779AC243}" srcOrd="0" destOrd="0" presId="urn:microsoft.com/office/officeart/2005/8/layout/hProcess9"/>
    <dgm:cxn modelId="{BFE1A9E3-A270-4186-A6C8-B5E312A4AC32}" type="presOf" srcId="{25837C59-8A8B-4DDE-9B75-0AF36A056A0F}" destId="{CA1BD5A6-55C6-4294-86B5-64CF1D7B53C4}" srcOrd="0" destOrd="0" presId="urn:microsoft.com/office/officeart/2005/8/layout/hProcess9"/>
    <dgm:cxn modelId="{1C899B47-4641-4BBB-8BE2-9D6A862F6AE0}" srcId="{4E8E5F7F-98F5-4103-A752-068D0B9B102D}" destId="{CC69DC2A-A0C3-4049-9858-80C870408A50}" srcOrd="1" destOrd="0" parTransId="{99A256CC-8F4D-4098-902C-8BDB5DD6862B}" sibTransId="{693DB071-A49E-49E9-939A-419AE8AC4068}"/>
    <dgm:cxn modelId="{F04BC567-1D98-411B-93C2-76290FF24CD4}" type="presParOf" srcId="{C47ECDA5-37CF-49B0-886A-17AFC5C4F03C}" destId="{9433BF93-621B-4F60-9DEA-4E222F2F5B50}" srcOrd="0" destOrd="0" presId="urn:microsoft.com/office/officeart/2005/8/layout/hProcess9"/>
    <dgm:cxn modelId="{E6DDC0D7-3DB0-4DF4-AC2E-99B45C1B23F4}" type="presParOf" srcId="{C47ECDA5-37CF-49B0-886A-17AFC5C4F03C}" destId="{3F7B3C07-177C-41C5-A5C9-D3665194D2CF}" srcOrd="1" destOrd="0" presId="urn:microsoft.com/office/officeart/2005/8/layout/hProcess9"/>
    <dgm:cxn modelId="{361E8254-A9DC-4097-9EFE-687E485C0A64}" type="presParOf" srcId="{3F7B3C07-177C-41C5-A5C9-D3665194D2CF}" destId="{8ABE06E1-6EAE-44C5-B28D-4B4D779AC243}" srcOrd="0" destOrd="0" presId="urn:microsoft.com/office/officeart/2005/8/layout/hProcess9"/>
    <dgm:cxn modelId="{9A1109B1-FADC-4F71-BE41-970E82221541}" type="presParOf" srcId="{3F7B3C07-177C-41C5-A5C9-D3665194D2CF}" destId="{43A85F5D-C346-479C-9FF7-6170D4EF7E45}" srcOrd="1" destOrd="0" presId="urn:microsoft.com/office/officeart/2005/8/layout/hProcess9"/>
    <dgm:cxn modelId="{E6226E9D-75E0-4941-AD20-CC0CADD78D59}" type="presParOf" srcId="{3F7B3C07-177C-41C5-A5C9-D3665194D2CF}" destId="{9FFB29B5-0B06-486F-A54F-F2D9F1BE3B00}" srcOrd="2" destOrd="0" presId="urn:microsoft.com/office/officeart/2005/8/layout/hProcess9"/>
    <dgm:cxn modelId="{501338F8-5FF9-4AE8-912F-D00FA439AA18}" type="presParOf" srcId="{3F7B3C07-177C-41C5-A5C9-D3665194D2CF}" destId="{E8C36CE3-2EEA-4346-9FA1-F236AC5EB7F5}" srcOrd="3" destOrd="0" presId="urn:microsoft.com/office/officeart/2005/8/layout/hProcess9"/>
    <dgm:cxn modelId="{EDFC6E03-EE7D-4A37-8631-6947B1FAEDA5}" type="presParOf" srcId="{3F7B3C07-177C-41C5-A5C9-D3665194D2CF}" destId="{6EB0DB5E-B087-46DE-B133-AEF47D10450B}" srcOrd="4" destOrd="0" presId="urn:microsoft.com/office/officeart/2005/8/layout/hProcess9"/>
    <dgm:cxn modelId="{66F2338E-B36B-4B84-855D-5FDE1EB38018}" type="presParOf" srcId="{3F7B3C07-177C-41C5-A5C9-D3665194D2CF}" destId="{8FAD2EC7-F655-4C7F-87D4-9CB6743803D4}" srcOrd="5" destOrd="0" presId="urn:microsoft.com/office/officeart/2005/8/layout/hProcess9"/>
    <dgm:cxn modelId="{E8DC8C70-59B0-4BE9-AA90-B6D10B1DDEAC}" type="presParOf" srcId="{3F7B3C07-177C-41C5-A5C9-D3665194D2CF}" destId="{CA1BD5A6-55C6-4294-86B5-64CF1D7B53C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29E9F6-A676-469D-9225-3F9A78B2F489}" type="doc">
      <dgm:prSet loTypeId="urn:microsoft.com/office/officeart/2005/8/layout/hProcess9" loCatId="process" qsTypeId="urn:microsoft.com/office/officeart/2005/8/quickstyle/simple1" qsCatId="simple" csTypeId="urn:microsoft.com/office/officeart/2005/8/colors/accent1_2" csCatId="accent1" phldr="1"/>
      <dgm:spPr/>
    </dgm:pt>
    <dgm:pt modelId="{C52D816E-F987-4B53-91FD-8CAF0D51593E}">
      <dgm:prSet phldrT="[Text]" custT="1"/>
      <dgm:spPr>
        <a:solidFill>
          <a:srgbClr val="E86746"/>
        </a:solidFill>
        <a:ln>
          <a:noFill/>
        </a:ln>
      </dgm:spPr>
      <dgm:t>
        <a:bodyPr/>
        <a:lstStyle/>
        <a:p>
          <a:pPr>
            <a:lnSpc>
              <a:spcPct val="100000"/>
            </a:lnSpc>
            <a:spcAft>
              <a:spcPts val="0"/>
            </a:spcAft>
          </a:pPr>
          <a:r>
            <a:rPr lang="en-US" sz="1400" dirty="0" smtClean="0"/>
            <a:t>Primary Prevention</a:t>
          </a:r>
        </a:p>
        <a:p>
          <a:pPr>
            <a:lnSpc>
              <a:spcPct val="100000"/>
            </a:lnSpc>
            <a:spcAft>
              <a:spcPts val="0"/>
            </a:spcAft>
          </a:pPr>
          <a:endParaRPr lang="en-US" sz="1400" dirty="0" smtClean="0"/>
        </a:p>
        <a:p>
          <a:pPr>
            <a:lnSpc>
              <a:spcPct val="100000"/>
            </a:lnSpc>
            <a:spcAft>
              <a:spcPts val="0"/>
            </a:spcAft>
          </a:pPr>
          <a:r>
            <a:rPr lang="en-US" sz="1400" dirty="0" smtClean="0"/>
            <a:t>Mini-training, cheat sheets, supervisory modeling</a:t>
          </a:r>
          <a:endParaRPr lang="en-US" sz="1400" dirty="0"/>
        </a:p>
      </dgm:t>
    </dgm:pt>
    <dgm:pt modelId="{B4281C35-B797-4ADC-B442-C484E1E9EB26}" type="parTrans" cxnId="{23904FFA-DFC2-4F48-81C5-BB297C4C14BD}">
      <dgm:prSet/>
      <dgm:spPr/>
      <dgm:t>
        <a:bodyPr/>
        <a:lstStyle/>
        <a:p>
          <a:endParaRPr lang="en-US"/>
        </a:p>
      </dgm:t>
    </dgm:pt>
    <dgm:pt modelId="{4AC622BA-4DD4-4738-9B17-78FD9974E29E}" type="sibTrans" cxnId="{23904FFA-DFC2-4F48-81C5-BB297C4C14BD}">
      <dgm:prSet/>
      <dgm:spPr/>
      <dgm:t>
        <a:bodyPr/>
        <a:lstStyle/>
        <a:p>
          <a:endParaRPr lang="en-US"/>
        </a:p>
      </dgm:t>
    </dgm:pt>
    <dgm:pt modelId="{9376497D-7E47-4FF3-B438-A5482A593F4B}">
      <dgm:prSet phldrT="[Text]" custT="1"/>
      <dgm:spPr>
        <a:solidFill>
          <a:schemeClr val="accent3"/>
        </a:solidFill>
        <a:ln>
          <a:noFill/>
        </a:ln>
      </dgm:spPr>
      <dgm:t>
        <a:bodyPr/>
        <a:lstStyle/>
        <a:p>
          <a:pPr>
            <a:lnSpc>
              <a:spcPct val="100000"/>
            </a:lnSpc>
            <a:spcAft>
              <a:spcPts val="0"/>
            </a:spcAft>
          </a:pPr>
          <a:r>
            <a:rPr lang="en-US" sz="1400" dirty="0" smtClean="0">
              <a:solidFill>
                <a:schemeClr val="bg1"/>
              </a:solidFill>
            </a:rPr>
            <a:t>Primary Intervention</a:t>
          </a:r>
        </a:p>
        <a:p>
          <a:pPr>
            <a:lnSpc>
              <a:spcPct val="100000"/>
            </a:lnSpc>
            <a:spcAft>
              <a:spcPts val="0"/>
            </a:spcAft>
          </a:pPr>
          <a:endParaRPr lang="en-US" sz="1400" dirty="0" smtClean="0">
            <a:solidFill>
              <a:schemeClr val="bg1"/>
            </a:solidFill>
          </a:endParaRPr>
        </a:p>
        <a:p>
          <a:pPr>
            <a:lnSpc>
              <a:spcPct val="100000"/>
            </a:lnSpc>
            <a:spcAft>
              <a:spcPts val="0"/>
            </a:spcAft>
          </a:pPr>
          <a:r>
            <a:rPr lang="en-US" sz="1400" dirty="0" smtClean="0">
              <a:solidFill>
                <a:schemeClr val="bg1"/>
              </a:solidFill>
            </a:rPr>
            <a:t>Approvals, addressing mistakes, reviewing overrides</a:t>
          </a:r>
          <a:endParaRPr lang="en-US" sz="1400" dirty="0">
            <a:solidFill>
              <a:schemeClr val="bg1"/>
            </a:solidFill>
          </a:endParaRPr>
        </a:p>
      </dgm:t>
    </dgm:pt>
    <dgm:pt modelId="{C680EEF7-E1F1-417A-9EDE-A6584FBD7143}" type="parTrans" cxnId="{CA7A5D09-940C-48F0-8139-59038D0FBA82}">
      <dgm:prSet/>
      <dgm:spPr/>
      <dgm:t>
        <a:bodyPr/>
        <a:lstStyle/>
        <a:p>
          <a:endParaRPr lang="en-US"/>
        </a:p>
      </dgm:t>
    </dgm:pt>
    <dgm:pt modelId="{ACA5477F-DDD5-4521-946B-7309CFCFF42A}" type="sibTrans" cxnId="{CA7A5D09-940C-48F0-8139-59038D0FBA82}">
      <dgm:prSet/>
      <dgm:spPr/>
      <dgm:t>
        <a:bodyPr/>
        <a:lstStyle/>
        <a:p>
          <a:endParaRPr lang="en-US"/>
        </a:p>
      </dgm:t>
    </dgm:pt>
    <dgm:pt modelId="{719A01EC-0DDC-4153-B644-DA0F371279DD}">
      <dgm:prSet phldrT="[Text]" custT="1"/>
      <dgm:spPr>
        <a:solidFill>
          <a:srgbClr val="96E757"/>
        </a:solidFill>
        <a:ln>
          <a:noFill/>
        </a:ln>
      </dgm:spPr>
      <dgm:t>
        <a:bodyPr/>
        <a:lstStyle/>
        <a:p>
          <a:pPr>
            <a:lnSpc>
              <a:spcPct val="100000"/>
            </a:lnSpc>
            <a:spcAft>
              <a:spcPts val="0"/>
            </a:spcAft>
          </a:pPr>
          <a:r>
            <a:rPr lang="en-US" sz="1400" dirty="0" smtClean="0">
              <a:solidFill>
                <a:schemeClr val="bg1"/>
              </a:solidFill>
            </a:rPr>
            <a:t>Tertiary Intervention</a:t>
          </a:r>
        </a:p>
        <a:p>
          <a:pPr>
            <a:lnSpc>
              <a:spcPct val="100000"/>
            </a:lnSpc>
            <a:spcAft>
              <a:spcPts val="0"/>
            </a:spcAft>
          </a:pPr>
          <a:endParaRPr lang="en-US" sz="1400" dirty="0" smtClean="0">
            <a:solidFill>
              <a:schemeClr val="bg1"/>
            </a:solidFill>
          </a:endParaRPr>
        </a:p>
        <a:p>
          <a:pPr>
            <a:lnSpc>
              <a:spcPct val="100000"/>
            </a:lnSpc>
            <a:spcAft>
              <a:spcPts val="0"/>
            </a:spcAft>
          </a:pPr>
          <a:r>
            <a:rPr lang="en-US" sz="1400" dirty="0" smtClean="0">
              <a:solidFill>
                <a:schemeClr val="bg1"/>
              </a:solidFill>
            </a:rPr>
            <a:t>Critical case review</a:t>
          </a:r>
          <a:endParaRPr lang="en-US" sz="1400" dirty="0">
            <a:solidFill>
              <a:schemeClr val="bg1"/>
            </a:solidFill>
          </a:endParaRPr>
        </a:p>
      </dgm:t>
    </dgm:pt>
    <dgm:pt modelId="{DF76B4DE-B5D7-4F72-86EE-82A6B99780CB}" type="parTrans" cxnId="{DA32D39C-1112-4679-AEFF-9161CF7067AD}">
      <dgm:prSet/>
      <dgm:spPr/>
      <dgm:t>
        <a:bodyPr/>
        <a:lstStyle/>
        <a:p>
          <a:endParaRPr lang="en-US"/>
        </a:p>
      </dgm:t>
    </dgm:pt>
    <dgm:pt modelId="{7EDA6EBB-E5F7-4769-9D13-CD98CFD41A01}" type="sibTrans" cxnId="{DA32D39C-1112-4679-AEFF-9161CF7067AD}">
      <dgm:prSet/>
      <dgm:spPr/>
      <dgm:t>
        <a:bodyPr/>
        <a:lstStyle/>
        <a:p>
          <a:endParaRPr lang="en-US"/>
        </a:p>
      </dgm:t>
    </dgm:pt>
    <dgm:pt modelId="{5873DC66-5188-4F37-BAF8-EB2696073227}">
      <dgm:prSet custT="1"/>
      <dgm:spPr>
        <a:solidFill>
          <a:srgbClr val="FF9A12"/>
        </a:solidFill>
        <a:ln>
          <a:noFill/>
        </a:ln>
      </dgm:spPr>
      <dgm:t>
        <a:bodyPr/>
        <a:lstStyle/>
        <a:p>
          <a:pPr>
            <a:lnSpc>
              <a:spcPct val="100000"/>
            </a:lnSpc>
            <a:spcAft>
              <a:spcPts val="0"/>
            </a:spcAft>
          </a:pPr>
          <a:r>
            <a:rPr lang="en-US" sz="1400" dirty="0" smtClean="0">
              <a:solidFill>
                <a:schemeClr val="bg1"/>
              </a:solidFill>
            </a:rPr>
            <a:t>Secondary Prevention</a:t>
          </a:r>
        </a:p>
        <a:p>
          <a:pPr>
            <a:lnSpc>
              <a:spcPct val="100000"/>
            </a:lnSpc>
            <a:spcAft>
              <a:spcPts val="0"/>
            </a:spcAft>
          </a:pPr>
          <a:endParaRPr lang="en-US" sz="1400" dirty="0" smtClean="0">
            <a:solidFill>
              <a:schemeClr val="bg1"/>
            </a:solidFill>
          </a:endParaRPr>
        </a:p>
        <a:p>
          <a:pPr>
            <a:lnSpc>
              <a:spcPct val="100000"/>
            </a:lnSpc>
            <a:spcAft>
              <a:spcPts val="0"/>
            </a:spcAft>
          </a:pPr>
          <a:r>
            <a:rPr lang="en-US" sz="1400" dirty="0" smtClean="0">
              <a:solidFill>
                <a:schemeClr val="bg1"/>
              </a:solidFill>
            </a:rPr>
            <a:t>Case conferences and group supervision</a:t>
          </a:r>
          <a:endParaRPr lang="en-US" sz="1400" dirty="0">
            <a:solidFill>
              <a:schemeClr val="bg1"/>
            </a:solidFill>
          </a:endParaRPr>
        </a:p>
      </dgm:t>
    </dgm:pt>
    <dgm:pt modelId="{E51048DF-BE82-4363-96D9-A9F1F63CCA11}" type="parTrans" cxnId="{4792851F-3255-4CB1-9CB9-6469C83788B1}">
      <dgm:prSet/>
      <dgm:spPr/>
      <dgm:t>
        <a:bodyPr/>
        <a:lstStyle/>
        <a:p>
          <a:endParaRPr lang="en-US"/>
        </a:p>
      </dgm:t>
    </dgm:pt>
    <dgm:pt modelId="{23B5063A-B993-44BF-9C9C-399DD05D587A}" type="sibTrans" cxnId="{4792851F-3255-4CB1-9CB9-6469C83788B1}">
      <dgm:prSet/>
      <dgm:spPr/>
      <dgm:t>
        <a:bodyPr/>
        <a:lstStyle/>
        <a:p>
          <a:endParaRPr lang="en-US"/>
        </a:p>
      </dgm:t>
    </dgm:pt>
    <dgm:pt modelId="{44C49291-666D-4C33-A85C-64A6AD974624}">
      <dgm:prSet custT="1"/>
      <dgm:spPr>
        <a:solidFill>
          <a:schemeClr val="accent4"/>
        </a:solidFill>
        <a:ln>
          <a:noFill/>
        </a:ln>
      </dgm:spPr>
      <dgm:t>
        <a:bodyPr/>
        <a:lstStyle/>
        <a:p>
          <a:pPr>
            <a:lnSpc>
              <a:spcPct val="100000"/>
            </a:lnSpc>
            <a:spcAft>
              <a:spcPts val="0"/>
            </a:spcAft>
          </a:pPr>
          <a:r>
            <a:rPr lang="en-US" sz="1400" dirty="0" smtClean="0">
              <a:solidFill>
                <a:schemeClr val="bg1"/>
              </a:solidFill>
            </a:rPr>
            <a:t>Secondary</a:t>
          </a:r>
          <a:r>
            <a:rPr lang="en-US" sz="1400" dirty="0" smtClean="0">
              <a:solidFill>
                <a:schemeClr val="accent3"/>
              </a:solidFill>
            </a:rPr>
            <a:t> </a:t>
          </a:r>
          <a:r>
            <a:rPr lang="en-US" sz="1400" dirty="0" smtClean="0">
              <a:solidFill>
                <a:schemeClr val="bg1"/>
              </a:solidFill>
            </a:rPr>
            <a:t>Intervention</a:t>
          </a:r>
        </a:p>
        <a:p>
          <a:pPr>
            <a:lnSpc>
              <a:spcPct val="100000"/>
            </a:lnSpc>
            <a:spcAft>
              <a:spcPts val="0"/>
            </a:spcAft>
          </a:pPr>
          <a:endParaRPr lang="en-US" sz="1400" dirty="0" smtClean="0">
            <a:solidFill>
              <a:schemeClr val="accent3"/>
            </a:solidFill>
          </a:endParaRPr>
        </a:p>
        <a:p>
          <a:pPr>
            <a:lnSpc>
              <a:spcPct val="100000"/>
            </a:lnSpc>
            <a:spcAft>
              <a:spcPts val="0"/>
            </a:spcAft>
          </a:pPr>
          <a:r>
            <a:rPr lang="en-US" sz="1400" dirty="0" smtClean="0">
              <a:solidFill>
                <a:schemeClr val="bg1"/>
              </a:solidFill>
            </a:rPr>
            <a:t>Supervisory</a:t>
          </a:r>
          <a:r>
            <a:rPr lang="en-US" sz="1400" dirty="0" smtClean="0">
              <a:solidFill>
                <a:schemeClr val="accent3"/>
              </a:solidFill>
            </a:rPr>
            <a:t> </a:t>
          </a:r>
          <a:r>
            <a:rPr lang="en-US" sz="1400" dirty="0" smtClean="0">
              <a:solidFill>
                <a:schemeClr val="bg1"/>
              </a:solidFill>
            </a:rPr>
            <a:t>case</a:t>
          </a:r>
          <a:r>
            <a:rPr lang="en-US" sz="1400" dirty="0" smtClean="0">
              <a:solidFill>
                <a:schemeClr val="accent3"/>
              </a:solidFill>
            </a:rPr>
            <a:t> </a:t>
          </a:r>
          <a:r>
            <a:rPr lang="en-US" sz="1400" dirty="0" smtClean="0">
              <a:solidFill>
                <a:schemeClr val="bg1"/>
              </a:solidFill>
            </a:rPr>
            <a:t>reading</a:t>
          </a:r>
          <a:endParaRPr lang="en-US" sz="1400" dirty="0">
            <a:solidFill>
              <a:schemeClr val="bg1"/>
            </a:solidFill>
          </a:endParaRPr>
        </a:p>
      </dgm:t>
    </dgm:pt>
    <dgm:pt modelId="{D3333B9D-066C-4E32-A606-7B1A35785770}" type="parTrans" cxnId="{7EF635FB-D07C-4BFD-9E28-8916397E9C8F}">
      <dgm:prSet/>
      <dgm:spPr/>
      <dgm:t>
        <a:bodyPr/>
        <a:lstStyle/>
        <a:p>
          <a:endParaRPr lang="en-US"/>
        </a:p>
      </dgm:t>
    </dgm:pt>
    <dgm:pt modelId="{1412C3B4-B207-40CB-9C0A-AA402F1772BF}" type="sibTrans" cxnId="{7EF635FB-D07C-4BFD-9E28-8916397E9C8F}">
      <dgm:prSet/>
      <dgm:spPr/>
      <dgm:t>
        <a:bodyPr/>
        <a:lstStyle/>
        <a:p>
          <a:endParaRPr lang="en-US"/>
        </a:p>
      </dgm:t>
    </dgm:pt>
    <dgm:pt modelId="{918E0BE6-843B-478E-86FC-C9731B7A2FB8}" type="pres">
      <dgm:prSet presAssocID="{5729E9F6-A676-469D-9225-3F9A78B2F489}" presName="CompostProcess" presStyleCnt="0">
        <dgm:presLayoutVars>
          <dgm:dir/>
          <dgm:resizeHandles val="exact"/>
        </dgm:presLayoutVars>
      </dgm:prSet>
      <dgm:spPr/>
    </dgm:pt>
    <dgm:pt modelId="{7D54C8A8-A91E-4949-870F-0D59F6D03753}" type="pres">
      <dgm:prSet presAssocID="{5729E9F6-A676-469D-9225-3F9A78B2F489}" presName="arrow" presStyleLbl="bgShp" presStyleIdx="0" presStyleCnt="1"/>
      <dgm:spPr>
        <a:solidFill>
          <a:srgbClr val="DEE1DF"/>
        </a:solidFill>
      </dgm:spPr>
    </dgm:pt>
    <dgm:pt modelId="{E862B707-D204-46E5-9F51-77B065DBE361}" type="pres">
      <dgm:prSet presAssocID="{5729E9F6-A676-469D-9225-3F9A78B2F489}" presName="linearProcess" presStyleCnt="0"/>
      <dgm:spPr/>
    </dgm:pt>
    <dgm:pt modelId="{C61E04F5-4F07-4BE5-910F-DE343A1318C1}" type="pres">
      <dgm:prSet presAssocID="{C52D816E-F987-4B53-91FD-8CAF0D51593E}" presName="textNode" presStyleLbl="node1" presStyleIdx="0" presStyleCnt="5">
        <dgm:presLayoutVars>
          <dgm:bulletEnabled val="1"/>
        </dgm:presLayoutVars>
      </dgm:prSet>
      <dgm:spPr/>
      <dgm:t>
        <a:bodyPr/>
        <a:lstStyle/>
        <a:p>
          <a:endParaRPr lang="en-US"/>
        </a:p>
      </dgm:t>
    </dgm:pt>
    <dgm:pt modelId="{5888DBD5-9396-4843-BFD1-0A86031264D0}" type="pres">
      <dgm:prSet presAssocID="{4AC622BA-4DD4-4738-9B17-78FD9974E29E}" presName="sibTrans" presStyleCnt="0"/>
      <dgm:spPr/>
    </dgm:pt>
    <dgm:pt modelId="{AF75D578-6540-4DC5-A45C-DA9087F1EFF7}" type="pres">
      <dgm:prSet presAssocID="{5873DC66-5188-4F37-BAF8-EB2696073227}" presName="textNode" presStyleLbl="node1" presStyleIdx="1" presStyleCnt="5">
        <dgm:presLayoutVars>
          <dgm:bulletEnabled val="1"/>
        </dgm:presLayoutVars>
      </dgm:prSet>
      <dgm:spPr/>
      <dgm:t>
        <a:bodyPr/>
        <a:lstStyle/>
        <a:p>
          <a:endParaRPr lang="en-US"/>
        </a:p>
      </dgm:t>
    </dgm:pt>
    <dgm:pt modelId="{C631E905-ACAC-46F2-A64A-87614D69D0E5}" type="pres">
      <dgm:prSet presAssocID="{23B5063A-B993-44BF-9C9C-399DD05D587A}" presName="sibTrans" presStyleCnt="0"/>
      <dgm:spPr/>
    </dgm:pt>
    <dgm:pt modelId="{5887ADE4-BDB6-49C6-BCDD-A79EEC0649D4}" type="pres">
      <dgm:prSet presAssocID="{9376497D-7E47-4FF3-B438-A5482A593F4B}" presName="textNode" presStyleLbl="node1" presStyleIdx="2" presStyleCnt="5">
        <dgm:presLayoutVars>
          <dgm:bulletEnabled val="1"/>
        </dgm:presLayoutVars>
      </dgm:prSet>
      <dgm:spPr/>
      <dgm:t>
        <a:bodyPr/>
        <a:lstStyle/>
        <a:p>
          <a:endParaRPr lang="en-US"/>
        </a:p>
      </dgm:t>
    </dgm:pt>
    <dgm:pt modelId="{A6DF6EAA-74C1-4434-A97D-447E86B16ACB}" type="pres">
      <dgm:prSet presAssocID="{ACA5477F-DDD5-4521-946B-7309CFCFF42A}" presName="sibTrans" presStyleCnt="0"/>
      <dgm:spPr/>
    </dgm:pt>
    <dgm:pt modelId="{5242B381-73D0-4CA6-B2A9-7F0389D11421}" type="pres">
      <dgm:prSet presAssocID="{44C49291-666D-4C33-A85C-64A6AD974624}" presName="textNode" presStyleLbl="node1" presStyleIdx="3" presStyleCnt="5">
        <dgm:presLayoutVars>
          <dgm:bulletEnabled val="1"/>
        </dgm:presLayoutVars>
      </dgm:prSet>
      <dgm:spPr/>
      <dgm:t>
        <a:bodyPr/>
        <a:lstStyle/>
        <a:p>
          <a:endParaRPr lang="en-US"/>
        </a:p>
      </dgm:t>
    </dgm:pt>
    <dgm:pt modelId="{CB0FC436-7970-4F11-B4E8-C90DE45C07EF}" type="pres">
      <dgm:prSet presAssocID="{1412C3B4-B207-40CB-9C0A-AA402F1772BF}" presName="sibTrans" presStyleCnt="0"/>
      <dgm:spPr/>
    </dgm:pt>
    <dgm:pt modelId="{C65323B1-6EFD-4E57-8E5E-FBE80E55B7E7}" type="pres">
      <dgm:prSet presAssocID="{719A01EC-0DDC-4153-B644-DA0F371279DD}" presName="textNode" presStyleLbl="node1" presStyleIdx="4" presStyleCnt="5">
        <dgm:presLayoutVars>
          <dgm:bulletEnabled val="1"/>
        </dgm:presLayoutVars>
      </dgm:prSet>
      <dgm:spPr/>
      <dgm:t>
        <a:bodyPr/>
        <a:lstStyle/>
        <a:p>
          <a:endParaRPr lang="en-US"/>
        </a:p>
      </dgm:t>
    </dgm:pt>
  </dgm:ptLst>
  <dgm:cxnLst>
    <dgm:cxn modelId="{23904FFA-DFC2-4F48-81C5-BB297C4C14BD}" srcId="{5729E9F6-A676-469D-9225-3F9A78B2F489}" destId="{C52D816E-F987-4B53-91FD-8CAF0D51593E}" srcOrd="0" destOrd="0" parTransId="{B4281C35-B797-4ADC-B442-C484E1E9EB26}" sibTransId="{4AC622BA-4DD4-4738-9B17-78FD9974E29E}"/>
    <dgm:cxn modelId="{21F62896-37E5-4667-BF59-1E5DD31421F8}" type="presOf" srcId="{C52D816E-F987-4B53-91FD-8CAF0D51593E}" destId="{C61E04F5-4F07-4BE5-910F-DE343A1318C1}" srcOrd="0" destOrd="0" presId="urn:microsoft.com/office/officeart/2005/8/layout/hProcess9"/>
    <dgm:cxn modelId="{B2806262-1165-4797-A756-2772347AF475}" type="presOf" srcId="{5873DC66-5188-4F37-BAF8-EB2696073227}" destId="{AF75D578-6540-4DC5-A45C-DA9087F1EFF7}" srcOrd="0" destOrd="0" presId="urn:microsoft.com/office/officeart/2005/8/layout/hProcess9"/>
    <dgm:cxn modelId="{FF759A36-7B1E-472F-A85E-A62561290E9F}" type="presOf" srcId="{9376497D-7E47-4FF3-B438-A5482A593F4B}" destId="{5887ADE4-BDB6-49C6-BCDD-A79EEC0649D4}" srcOrd="0" destOrd="0" presId="urn:microsoft.com/office/officeart/2005/8/layout/hProcess9"/>
    <dgm:cxn modelId="{7BA96844-CEED-4DD4-BA59-26CDE89FBC83}" type="presOf" srcId="{5729E9F6-A676-469D-9225-3F9A78B2F489}" destId="{918E0BE6-843B-478E-86FC-C9731B7A2FB8}" srcOrd="0" destOrd="0" presId="urn:microsoft.com/office/officeart/2005/8/layout/hProcess9"/>
    <dgm:cxn modelId="{CA7A5D09-940C-48F0-8139-59038D0FBA82}" srcId="{5729E9F6-A676-469D-9225-3F9A78B2F489}" destId="{9376497D-7E47-4FF3-B438-A5482A593F4B}" srcOrd="2" destOrd="0" parTransId="{C680EEF7-E1F1-417A-9EDE-A6584FBD7143}" sibTransId="{ACA5477F-DDD5-4521-946B-7309CFCFF42A}"/>
    <dgm:cxn modelId="{7EF635FB-D07C-4BFD-9E28-8916397E9C8F}" srcId="{5729E9F6-A676-469D-9225-3F9A78B2F489}" destId="{44C49291-666D-4C33-A85C-64A6AD974624}" srcOrd="3" destOrd="0" parTransId="{D3333B9D-066C-4E32-A606-7B1A35785770}" sibTransId="{1412C3B4-B207-40CB-9C0A-AA402F1772BF}"/>
    <dgm:cxn modelId="{453CA77B-5160-4EDE-8F0C-4CB380AFCFAA}" type="presOf" srcId="{44C49291-666D-4C33-A85C-64A6AD974624}" destId="{5242B381-73D0-4CA6-B2A9-7F0389D11421}" srcOrd="0" destOrd="0" presId="urn:microsoft.com/office/officeart/2005/8/layout/hProcess9"/>
    <dgm:cxn modelId="{DA32D39C-1112-4679-AEFF-9161CF7067AD}" srcId="{5729E9F6-A676-469D-9225-3F9A78B2F489}" destId="{719A01EC-0DDC-4153-B644-DA0F371279DD}" srcOrd="4" destOrd="0" parTransId="{DF76B4DE-B5D7-4F72-86EE-82A6B99780CB}" sibTransId="{7EDA6EBB-E5F7-4769-9D13-CD98CFD41A01}"/>
    <dgm:cxn modelId="{4792851F-3255-4CB1-9CB9-6469C83788B1}" srcId="{5729E9F6-A676-469D-9225-3F9A78B2F489}" destId="{5873DC66-5188-4F37-BAF8-EB2696073227}" srcOrd="1" destOrd="0" parTransId="{E51048DF-BE82-4363-96D9-A9F1F63CCA11}" sibTransId="{23B5063A-B993-44BF-9C9C-399DD05D587A}"/>
    <dgm:cxn modelId="{972D325C-C3A3-4248-8389-0E8CAC733B7F}" type="presOf" srcId="{719A01EC-0DDC-4153-B644-DA0F371279DD}" destId="{C65323B1-6EFD-4E57-8E5E-FBE80E55B7E7}" srcOrd="0" destOrd="0" presId="urn:microsoft.com/office/officeart/2005/8/layout/hProcess9"/>
    <dgm:cxn modelId="{77445256-0741-4377-B037-58DD0632F9B0}" type="presParOf" srcId="{918E0BE6-843B-478E-86FC-C9731B7A2FB8}" destId="{7D54C8A8-A91E-4949-870F-0D59F6D03753}" srcOrd="0" destOrd="0" presId="urn:microsoft.com/office/officeart/2005/8/layout/hProcess9"/>
    <dgm:cxn modelId="{07011891-31E2-4A0F-87F7-4B4421EDB72C}" type="presParOf" srcId="{918E0BE6-843B-478E-86FC-C9731B7A2FB8}" destId="{E862B707-D204-46E5-9F51-77B065DBE361}" srcOrd="1" destOrd="0" presId="urn:microsoft.com/office/officeart/2005/8/layout/hProcess9"/>
    <dgm:cxn modelId="{3B63D375-0170-44BC-9EBC-413A0DEAE5DE}" type="presParOf" srcId="{E862B707-D204-46E5-9F51-77B065DBE361}" destId="{C61E04F5-4F07-4BE5-910F-DE343A1318C1}" srcOrd="0" destOrd="0" presId="urn:microsoft.com/office/officeart/2005/8/layout/hProcess9"/>
    <dgm:cxn modelId="{3B1850D6-A5F3-46CD-8FB6-1418EA4E525A}" type="presParOf" srcId="{E862B707-D204-46E5-9F51-77B065DBE361}" destId="{5888DBD5-9396-4843-BFD1-0A86031264D0}" srcOrd="1" destOrd="0" presId="urn:microsoft.com/office/officeart/2005/8/layout/hProcess9"/>
    <dgm:cxn modelId="{69DC23C1-EEA6-41F7-852E-24B9E84634E8}" type="presParOf" srcId="{E862B707-D204-46E5-9F51-77B065DBE361}" destId="{AF75D578-6540-4DC5-A45C-DA9087F1EFF7}" srcOrd="2" destOrd="0" presId="urn:microsoft.com/office/officeart/2005/8/layout/hProcess9"/>
    <dgm:cxn modelId="{115D889B-ED22-4F9C-9175-80378B1A46E8}" type="presParOf" srcId="{E862B707-D204-46E5-9F51-77B065DBE361}" destId="{C631E905-ACAC-46F2-A64A-87614D69D0E5}" srcOrd="3" destOrd="0" presId="urn:microsoft.com/office/officeart/2005/8/layout/hProcess9"/>
    <dgm:cxn modelId="{EB1B5F30-0426-4E40-B29D-D328A2B84DA5}" type="presParOf" srcId="{E862B707-D204-46E5-9F51-77B065DBE361}" destId="{5887ADE4-BDB6-49C6-BCDD-A79EEC0649D4}" srcOrd="4" destOrd="0" presId="urn:microsoft.com/office/officeart/2005/8/layout/hProcess9"/>
    <dgm:cxn modelId="{99E2E964-DFE2-4C77-9A4F-E74093884A40}" type="presParOf" srcId="{E862B707-D204-46E5-9F51-77B065DBE361}" destId="{A6DF6EAA-74C1-4434-A97D-447E86B16ACB}" srcOrd="5" destOrd="0" presId="urn:microsoft.com/office/officeart/2005/8/layout/hProcess9"/>
    <dgm:cxn modelId="{BEBA4B6D-7F10-4D47-B6EC-27172D113272}" type="presParOf" srcId="{E862B707-D204-46E5-9F51-77B065DBE361}" destId="{5242B381-73D0-4CA6-B2A9-7F0389D11421}" srcOrd="6" destOrd="0" presId="urn:microsoft.com/office/officeart/2005/8/layout/hProcess9"/>
    <dgm:cxn modelId="{C515C6E2-E3D8-4888-A1AA-A24CC8D85C70}" type="presParOf" srcId="{E862B707-D204-46E5-9F51-77B065DBE361}" destId="{CB0FC436-7970-4F11-B4E8-C90DE45C07EF}" srcOrd="7" destOrd="0" presId="urn:microsoft.com/office/officeart/2005/8/layout/hProcess9"/>
    <dgm:cxn modelId="{95CE45AB-A8D4-4EC9-905E-573430469CE8}" type="presParOf" srcId="{E862B707-D204-46E5-9F51-77B065DBE361}" destId="{C65323B1-6EFD-4E57-8E5E-FBE80E55B7E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69C74E-A802-41E6-8AA9-7F5117EB054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049205D-7E2B-4055-8F10-28B59606490D}">
      <dgm:prSet phldrT="[Text]" custT="1"/>
      <dgm:spPr>
        <a:solidFill>
          <a:srgbClr val="E86746"/>
        </a:solidFill>
      </dgm:spPr>
      <dgm:t>
        <a:bodyPr/>
        <a:lstStyle/>
        <a:p>
          <a:r>
            <a:rPr lang="en-US" altLang="en-US" sz="3000" dirty="0" smtClean="0"/>
            <a:t>Improve assessments</a:t>
          </a:r>
          <a:endParaRPr lang="en-US" sz="3000" dirty="0"/>
        </a:p>
      </dgm:t>
    </dgm:pt>
    <dgm:pt modelId="{1928BC7E-6658-47B9-83F4-59C6131D681A}" type="parTrans" cxnId="{5C1CA77C-BB8A-4198-8A0F-BD5BC8E923F8}">
      <dgm:prSet/>
      <dgm:spPr/>
      <dgm:t>
        <a:bodyPr/>
        <a:lstStyle/>
        <a:p>
          <a:endParaRPr lang="en-US"/>
        </a:p>
      </dgm:t>
    </dgm:pt>
    <dgm:pt modelId="{0AC36621-A579-40F5-ADA3-4C5E6ADA1FE8}" type="sibTrans" cxnId="{5C1CA77C-BB8A-4198-8A0F-BD5BC8E923F8}">
      <dgm:prSet/>
      <dgm:spPr/>
      <dgm:t>
        <a:bodyPr/>
        <a:lstStyle/>
        <a:p>
          <a:endParaRPr lang="en-US"/>
        </a:p>
      </dgm:t>
    </dgm:pt>
    <dgm:pt modelId="{3322E653-5A63-4068-A04A-4BE2B757911C}">
      <dgm:prSet custT="1"/>
      <dgm:spPr>
        <a:solidFill>
          <a:srgbClr val="FF9A12"/>
        </a:solidFill>
      </dgm:spPr>
      <dgm:t>
        <a:bodyPr/>
        <a:lstStyle/>
        <a:p>
          <a:r>
            <a:rPr lang="en-US" altLang="en-US" sz="3000" dirty="0" smtClean="0"/>
            <a:t>Improve narratives</a:t>
          </a:r>
        </a:p>
      </dgm:t>
    </dgm:pt>
    <dgm:pt modelId="{36E51C29-732C-4613-A551-758353237013}" type="parTrans" cxnId="{97284BFF-1E12-4593-91C2-BE29F40AD037}">
      <dgm:prSet/>
      <dgm:spPr/>
      <dgm:t>
        <a:bodyPr/>
        <a:lstStyle/>
        <a:p>
          <a:endParaRPr lang="en-US"/>
        </a:p>
      </dgm:t>
    </dgm:pt>
    <dgm:pt modelId="{6AF4016E-7B70-4A48-B7B3-7E9A8E1D1919}" type="sibTrans" cxnId="{97284BFF-1E12-4593-91C2-BE29F40AD037}">
      <dgm:prSet/>
      <dgm:spPr/>
      <dgm:t>
        <a:bodyPr/>
        <a:lstStyle/>
        <a:p>
          <a:endParaRPr lang="en-US"/>
        </a:p>
      </dgm:t>
    </dgm:pt>
    <dgm:pt modelId="{6C0C0EEB-94C2-4545-8E83-EC620CDE7685}">
      <dgm:prSet custT="1"/>
      <dgm:spPr>
        <a:solidFill>
          <a:srgbClr val="0085BA"/>
        </a:solidFill>
      </dgm:spPr>
      <dgm:t>
        <a:bodyPr/>
        <a:lstStyle/>
        <a:p>
          <a:r>
            <a:rPr lang="en-US" altLang="en-US" sz="3000" dirty="0" smtClean="0"/>
            <a:t>Increase consistency</a:t>
          </a:r>
        </a:p>
      </dgm:t>
    </dgm:pt>
    <dgm:pt modelId="{309E2852-301E-476A-90B4-68CEFEE7CFCD}" type="parTrans" cxnId="{3C89572C-5562-4D9D-84FC-A22C7DB6D304}">
      <dgm:prSet/>
      <dgm:spPr/>
      <dgm:t>
        <a:bodyPr/>
        <a:lstStyle/>
        <a:p>
          <a:endParaRPr lang="en-US"/>
        </a:p>
      </dgm:t>
    </dgm:pt>
    <dgm:pt modelId="{5FC8EE76-8983-45A5-9025-794D24521E99}" type="sibTrans" cxnId="{3C89572C-5562-4D9D-84FC-A22C7DB6D304}">
      <dgm:prSet/>
      <dgm:spPr/>
      <dgm:t>
        <a:bodyPr/>
        <a:lstStyle/>
        <a:p>
          <a:endParaRPr lang="en-US"/>
        </a:p>
      </dgm:t>
    </dgm:pt>
    <dgm:pt modelId="{9F7D3B53-594D-4C77-A9C6-00000FB809F4}">
      <dgm:prSet custT="1"/>
      <dgm:spPr>
        <a:solidFill>
          <a:srgbClr val="53C9E4"/>
        </a:solidFill>
      </dgm:spPr>
      <dgm:t>
        <a:bodyPr/>
        <a:lstStyle/>
        <a:p>
          <a:r>
            <a:rPr lang="en-US" altLang="en-US" sz="3000" dirty="0" smtClean="0"/>
            <a:t>Improve decision making</a:t>
          </a:r>
        </a:p>
      </dgm:t>
    </dgm:pt>
    <dgm:pt modelId="{29FCE309-64BF-4A20-94FD-2284697C726D}" type="parTrans" cxnId="{D9F5C16C-E2BD-4048-AD63-147BA80613C3}">
      <dgm:prSet/>
      <dgm:spPr/>
      <dgm:t>
        <a:bodyPr/>
        <a:lstStyle/>
        <a:p>
          <a:endParaRPr lang="en-US"/>
        </a:p>
      </dgm:t>
    </dgm:pt>
    <dgm:pt modelId="{B0C1C555-49BC-4AA8-A525-4ACDCC9404D5}" type="sibTrans" cxnId="{D9F5C16C-E2BD-4048-AD63-147BA80613C3}">
      <dgm:prSet/>
      <dgm:spPr/>
      <dgm:t>
        <a:bodyPr/>
        <a:lstStyle/>
        <a:p>
          <a:endParaRPr lang="en-US"/>
        </a:p>
      </dgm:t>
    </dgm:pt>
    <dgm:pt modelId="{E9CCB7AE-EF6A-4D71-B1EF-77D1316DA1C8}">
      <dgm:prSet custT="1"/>
      <dgm:spPr>
        <a:solidFill>
          <a:srgbClr val="96E757"/>
        </a:solidFill>
      </dgm:spPr>
      <dgm:t>
        <a:bodyPr/>
        <a:lstStyle/>
        <a:p>
          <a:r>
            <a:rPr lang="en-US" altLang="en-US" sz="3000" dirty="0" smtClean="0"/>
            <a:t>Improve practice with families</a:t>
          </a:r>
          <a:endParaRPr lang="en-US" altLang="en-US" sz="3000" dirty="0"/>
        </a:p>
      </dgm:t>
    </dgm:pt>
    <dgm:pt modelId="{FC40DD98-14C5-4F96-B207-8BE6C39F7A42}" type="parTrans" cxnId="{916F867A-99A6-4DA4-B593-29B14B566CF4}">
      <dgm:prSet/>
      <dgm:spPr/>
      <dgm:t>
        <a:bodyPr/>
        <a:lstStyle/>
        <a:p>
          <a:endParaRPr lang="en-US"/>
        </a:p>
      </dgm:t>
    </dgm:pt>
    <dgm:pt modelId="{D8674DDA-9AE3-42E0-91DD-0DDD7D538644}" type="sibTrans" cxnId="{916F867A-99A6-4DA4-B593-29B14B566CF4}">
      <dgm:prSet/>
      <dgm:spPr/>
      <dgm:t>
        <a:bodyPr/>
        <a:lstStyle/>
        <a:p>
          <a:endParaRPr lang="en-US"/>
        </a:p>
      </dgm:t>
    </dgm:pt>
    <dgm:pt modelId="{DAB75B3F-6C24-4A9B-A853-8C27E39F2276}" type="pres">
      <dgm:prSet presAssocID="{6469C74E-A802-41E6-8AA9-7F5117EB0543}" presName="diagram" presStyleCnt="0">
        <dgm:presLayoutVars>
          <dgm:dir/>
          <dgm:resizeHandles val="exact"/>
        </dgm:presLayoutVars>
      </dgm:prSet>
      <dgm:spPr/>
      <dgm:t>
        <a:bodyPr/>
        <a:lstStyle/>
        <a:p>
          <a:endParaRPr lang="en-US"/>
        </a:p>
      </dgm:t>
    </dgm:pt>
    <dgm:pt modelId="{2B26A6DF-0515-4ECE-AC5C-FAF0BC4749E7}" type="pres">
      <dgm:prSet presAssocID="{C049205D-7E2B-4055-8F10-28B59606490D}" presName="node" presStyleLbl="node1" presStyleIdx="0" presStyleCnt="5">
        <dgm:presLayoutVars>
          <dgm:bulletEnabled val="1"/>
        </dgm:presLayoutVars>
      </dgm:prSet>
      <dgm:spPr/>
      <dgm:t>
        <a:bodyPr/>
        <a:lstStyle/>
        <a:p>
          <a:endParaRPr lang="en-US"/>
        </a:p>
      </dgm:t>
    </dgm:pt>
    <dgm:pt modelId="{59C97BA8-CA3A-4C60-BE4A-D2FA38826D9D}" type="pres">
      <dgm:prSet presAssocID="{0AC36621-A579-40F5-ADA3-4C5E6ADA1FE8}" presName="sibTrans" presStyleCnt="0"/>
      <dgm:spPr/>
    </dgm:pt>
    <dgm:pt modelId="{28D6F9E2-AF20-4AD1-8C00-15FFEB1099E0}" type="pres">
      <dgm:prSet presAssocID="{3322E653-5A63-4068-A04A-4BE2B757911C}" presName="node" presStyleLbl="node1" presStyleIdx="1" presStyleCnt="5">
        <dgm:presLayoutVars>
          <dgm:bulletEnabled val="1"/>
        </dgm:presLayoutVars>
      </dgm:prSet>
      <dgm:spPr/>
      <dgm:t>
        <a:bodyPr/>
        <a:lstStyle/>
        <a:p>
          <a:endParaRPr lang="en-US"/>
        </a:p>
      </dgm:t>
    </dgm:pt>
    <dgm:pt modelId="{C89490DB-4F81-42FF-B0AB-0B2CE75FB2BB}" type="pres">
      <dgm:prSet presAssocID="{6AF4016E-7B70-4A48-B7B3-7E9A8E1D1919}" presName="sibTrans" presStyleCnt="0"/>
      <dgm:spPr/>
    </dgm:pt>
    <dgm:pt modelId="{C0A5E9BE-3E0C-41B8-A2DA-6A8E94DEF774}" type="pres">
      <dgm:prSet presAssocID="{6C0C0EEB-94C2-4545-8E83-EC620CDE7685}" presName="node" presStyleLbl="node1" presStyleIdx="2" presStyleCnt="5">
        <dgm:presLayoutVars>
          <dgm:bulletEnabled val="1"/>
        </dgm:presLayoutVars>
      </dgm:prSet>
      <dgm:spPr/>
      <dgm:t>
        <a:bodyPr/>
        <a:lstStyle/>
        <a:p>
          <a:endParaRPr lang="en-US"/>
        </a:p>
      </dgm:t>
    </dgm:pt>
    <dgm:pt modelId="{C2FE4A4C-A356-4390-BA22-05F7ED3D025B}" type="pres">
      <dgm:prSet presAssocID="{5FC8EE76-8983-45A5-9025-794D24521E99}" presName="sibTrans" presStyleCnt="0"/>
      <dgm:spPr/>
    </dgm:pt>
    <dgm:pt modelId="{BAFBA636-7EEC-4939-AE9F-6A28B3FB024C}" type="pres">
      <dgm:prSet presAssocID="{9F7D3B53-594D-4C77-A9C6-00000FB809F4}" presName="node" presStyleLbl="node1" presStyleIdx="3" presStyleCnt="5">
        <dgm:presLayoutVars>
          <dgm:bulletEnabled val="1"/>
        </dgm:presLayoutVars>
      </dgm:prSet>
      <dgm:spPr/>
      <dgm:t>
        <a:bodyPr/>
        <a:lstStyle/>
        <a:p>
          <a:endParaRPr lang="en-US"/>
        </a:p>
      </dgm:t>
    </dgm:pt>
    <dgm:pt modelId="{2E47797F-29DA-403D-9A7F-AC673B0D7507}" type="pres">
      <dgm:prSet presAssocID="{B0C1C555-49BC-4AA8-A525-4ACDCC9404D5}" presName="sibTrans" presStyleCnt="0"/>
      <dgm:spPr/>
    </dgm:pt>
    <dgm:pt modelId="{1FC9C27C-B855-4AFA-A7F6-18906526BAA3}" type="pres">
      <dgm:prSet presAssocID="{E9CCB7AE-EF6A-4D71-B1EF-77D1316DA1C8}" presName="node" presStyleLbl="node1" presStyleIdx="4" presStyleCnt="5">
        <dgm:presLayoutVars>
          <dgm:bulletEnabled val="1"/>
        </dgm:presLayoutVars>
      </dgm:prSet>
      <dgm:spPr/>
      <dgm:t>
        <a:bodyPr/>
        <a:lstStyle/>
        <a:p>
          <a:endParaRPr lang="en-US"/>
        </a:p>
      </dgm:t>
    </dgm:pt>
  </dgm:ptLst>
  <dgm:cxnLst>
    <dgm:cxn modelId="{97284BFF-1E12-4593-91C2-BE29F40AD037}" srcId="{6469C74E-A802-41E6-8AA9-7F5117EB0543}" destId="{3322E653-5A63-4068-A04A-4BE2B757911C}" srcOrd="1" destOrd="0" parTransId="{36E51C29-732C-4613-A551-758353237013}" sibTransId="{6AF4016E-7B70-4A48-B7B3-7E9A8E1D1919}"/>
    <dgm:cxn modelId="{BB63C900-4E24-40FC-AB30-F52386D97C57}" type="presOf" srcId="{E9CCB7AE-EF6A-4D71-B1EF-77D1316DA1C8}" destId="{1FC9C27C-B855-4AFA-A7F6-18906526BAA3}" srcOrd="0" destOrd="0" presId="urn:microsoft.com/office/officeart/2005/8/layout/default"/>
    <dgm:cxn modelId="{A80898A3-69C1-41A1-8741-375A22E6BCCC}" type="presOf" srcId="{3322E653-5A63-4068-A04A-4BE2B757911C}" destId="{28D6F9E2-AF20-4AD1-8C00-15FFEB1099E0}" srcOrd="0" destOrd="0" presId="urn:microsoft.com/office/officeart/2005/8/layout/default"/>
    <dgm:cxn modelId="{76762E70-05DF-4279-B8F7-8180931EDD00}" type="presOf" srcId="{6C0C0EEB-94C2-4545-8E83-EC620CDE7685}" destId="{C0A5E9BE-3E0C-41B8-A2DA-6A8E94DEF774}" srcOrd="0" destOrd="0" presId="urn:microsoft.com/office/officeart/2005/8/layout/default"/>
    <dgm:cxn modelId="{3C89572C-5562-4D9D-84FC-A22C7DB6D304}" srcId="{6469C74E-A802-41E6-8AA9-7F5117EB0543}" destId="{6C0C0EEB-94C2-4545-8E83-EC620CDE7685}" srcOrd="2" destOrd="0" parTransId="{309E2852-301E-476A-90B4-68CEFEE7CFCD}" sibTransId="{5FC8EE76-8983-45A5-9025-794D24521E99}"/>
    <dgm:cxn modelId="{5C1CA77C-BB8A-4198-8A0F-BD5BC8E923F8}" srcId="{6469C74E-A802-41E6-8AA9-7F5117EB0543}" destId="{C049205D-7E2B-4055-8F10-28B59606490D}" srcOrd="0" destOrd="0" parTransId="{1928BC7E-6658-47B9-83F4-59C6131D681A}" sibTransId="{0AC36621-A579-40F5-ADA3-4C5E6ADA1FE8}"/>
    <dgm:cxn modelId="{E944EA43-FE27-4268-8797-4D4AFA03A232}" type="presOf" srcId="{9F7D3B53-594D-4C77-A9C6-00000FB809F4}" destId="{BAFBA636-7EEC-4939-AE9F-6A28B3FB024C}" srcOrd="0" destOrd="0" presId="urn:microsoft.com/office/officeart/2005/8/layout/default"/>
    <dgm:cxn modelId="{8AFA8CF6-80F6-42AE-9BFF-4C0E85EFEDAF}" type="presOf" srcId="{C049205D-7E2B-4055-8F10-28B59606490D}" destId="{2B26A6DF-0515-4ECE-AC5C-FAF0BC4749E7}" srcOrd="0" destOrd="0" presId="urn:microsoft.com/office/officeart/2005/8/layout/default"/>
    <dgm:cxn modelId="{F2E7A1D5-024F-4ADD-B443-DDFA3B5F6ECE}" type="presOf" srcId="{6469C74E-A802-41E6-8AA9-7F5117EB0543}" destId="{DAB75B3F-6C24-4A9B-A853-8C27E39F2276}" srcOrd="0" destOrd="0" presId="urn:microsoft.com/office/officeart/2005/8/layout/default"/>
    <dgm:cxn modelId="{D9F5C16C-E2BD-4048-AD63-147BA80613C3}" srcId="{6469C74E-A802-41E6-8AA9-7F5117EB0543}" destId="{9F7D3B53-594D-4C77-A9C6-00000FB809F4}" srcOrd="3" destOrd="0" parTransId="{29FCE309-64BF-4A20-94FD-2284697C726D}" sibTransId="{B0C1C555-49BC-4AA8-A525-4ACDCC9404D5}"/>
    <dgm:cxn modelId="{916F867A-99A6-4DA4-B593-29B14B566CF4}" srcId="{6469C74E-A802-41E6-8AA9-7F5117EB0543}" destId="{E9CCB7AE-EF6A-4D71-B1EF-77D1316DA1C8}" srcOrd="4" destOrd="0" parTransId="{FC40DD98-14C5-4F96-B207-8BE6C39F7A42}" sibTransId="{D8674DDA-9AE3-42E0-91DD-0DDD7D538644}"/>
    <dgm:cxn modelId="{A365F0C9-5657-4996-8EFE-F9500AF273AD}" type="presParOf" srcId="{DAB75B3F-6C24-4A9B-A853-8C27E39F2276}" destId="{2B26A6DF-0515-4ECE-AC5C-FAF0BC4749E7}" srcOrd="0" destOrd="0" presId="urn:microsoft.com/office/officeart/2005/8/layout/default"/>
    <dgm:cxn modelId="{25F1ACD5-FB5E-4DFE-8938-A1742E25E53B}" type="presParOf" srcId="{DAB75B3F-6C24-4A9B-A853-8C27E39F2276}" destId="{59C97BA8-CA3A-4C60-BE4A-D2FA38826D9D}" srcOrd="1" destOrd="0" presId="urn:microsoft.com/office/officeart/2005/8/layout/default"/>
    <dgm:cxn modelId="{C8C9899B-E934-4FD5-9D12-1EA00DF2A0E3}" type="presParOf" srcId="{DAB75B3F-6C24-4A9B-A853-8C27E39F2276}" destId="{28D6F9E2-AF20-4AD1-8C00-15FFEB1099E0}" srcOrd="2" destOrd="0" presId="urn:microsoft.com/office/officeart/2005/8/layout/default"/>
    <dgm:cxn modelId="{3D532233-29F7-45FB-AA37-6B95BD8F15FA}" type="presParOf" srcId="{DAB75B3F-6C24-4A9B-A853-8C27E39F2276}" destId="{C89490DB-4F81-42FF-B0AB-0B2CE75FB2BB}" srcOrd="3" destOrd="0" presId="urn:microsoft.com/office/officeart/2005/8/layout/default"/>
    <dgm:cxn modelId="{58A3789D-647A-448F-823A-85DB73509E35}" type="presParOf" srcId="{DAB75B3F-6C24-4A9B-A853-8C27E39F2276}" destId="{C0A5E9BE-3E0C-41B8-A2DA-6A8E94DEF774}" srcOrd="4" destOrd="0" presId="urn:microsoft.com/office/officeart/2005/8/layout/default"/>
    <dgm:cxn modelId="{37F1F3BF-E802-4A95-B494-E72C380D429C}" type="presParOf" srcId="{DAB75B3F-6C24-4A9B-A853-8C27E39F2276}" destId="{C2FE4A4C-A356-4390-BA22-05F7ED3D025B}" srcOrd="5" destOrd="0" presId="urn:microsoft.com/office/officeart/2005/8/layout/default"/>
    <dgm:cxn modelId="{FC014937-1FA8-4941-AA53-86785E57993B}" type="presParOf" srcId="{DAB75B3F-6C24-4A9B-A853-8C27E39F2276}" destId="{BAFBA636-7EEC-4939-AE9F-6A28B3FB024C}" srcOrd="6" destOrd="0" presId="urn:microsoft.com/office/officeart/2005/8/layout/default"/>
    <dgm:cxn modelId="{B43CD2AB-AD7B-4D8B-A257-45A57740B20D}" type="presParOf" srcId="{DAB75B3F-6C24-4A9B-A853-8C27E39F2276}" destId="{2E47797F-29DA-403D-9A7F-AC673B0D7507}" srcOrd="7" destOrd="0" presId="urn:microsoft.com/office/officeart/2005/8/layout/default"/>
    <dgm:cxn modelId="{BFBB27D6-3F30-4989-835E-B4ACB3FC408E}" type="presParOf" srcId="{DAB75B3F-6C24-4A9B-A853-8C27E39F2276}" destId="{1FC9C27C-B855-4AFA-A7F6-18906526BAA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A86A36-F8C5-4F31-ADA9-C0CBA78F664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DB25585-BC68-4B4E-82F7-AAE48BDB5F72}">
      <dgm:prSet phldrT="[Text]" custT="1"/>
      <dgm:spPr>
        <a:solidFill>
          <a:srgbClr val="E86746"/>
        </a:solidFill>
      </dgm:spPr>
      <dgm:t>
        <a:bodyPr/>
        <a:lstStyle/>
        <a:p>
          <a:r>
            <a:rPr lang="en-US" altLang="en-US" sz="2400" dirty="0" smtClean="0"/>
            <a:t>Systematic appraisal of knowledge and skill within and across units</a:t>
          </a:r>
          <a:endParaRPr lang="en-US" sz="2400" dirty="0"/>
        </a:p>
      </dgm:t>
    </dgm:pt>
    <dgm:pt modelId="{1D4077B0-0437-45D9-9AFE-139780F0F78B}" type="parTrans" cxnId="{D75C78B4-95AC-4A52-AB0D-59AD0A6E217F}">
      <dgm:prSet/>
      <dgm:spPr/>
      <dgm:t>
        <a:bodyPr/>
        <a:lstStyle/>
        <a:p>
          <a:endParaRPr lang="en-US"/>
        </a:p>
      </dgm:t>
    </dgm:pt>
    <dgm:pt modelId="{08A22C47-5811-4ABC-9020-DCF481519FE2}" type="sibTrans" cxnId="{D75C78B4-95AC-4A52-AB0D-59AD0A6E217F}">
      <dgm:prSet/>
      <dgm:spPr/>
      <dgm:t>
        <a:bodyPr/>
        <a:lstStyle/>
        <a:p>
          <a:endParaRPr lang="en-US"/>
        </a:p>
      </dgm:t>
    </dgm:pt>
    <dgm:pt modelId="{0A881D3A-98DF-4460-9170-CEC08427F0C4}">
      <dgm:prSet custT="1"/>
      <dgm:spPr>
        <a:solidFill>
          <a:srgbClr val="FF9A12"/>
        </a:solidFill>
      </dgm:spPr>
      <dgm:t>
        <a:bodyPr/>
        <a:lstStyle/>
        <a:p>
          <a:r>
            <a:rPr lang="en-US" altLang="en-US" sz="2400" dirty="0" smtClean="0"/>
            <a:t>Support workers’ integrated use of SDM assessments and enhanced engagement practices with families</a:t>
          </a:r>
        </a:p>
      </dgm:t>
    </dgm:pt>
    <dgm:pt modelId="{0AD0661C-18CB-49C0-9683-134B68755B56}" type="parTrans" cxnId="{A8D49498-6DC2-44D1-920D-052458200FEE}">
      <dgm:prSet/>
      <dgm:spPr/>
      <dgm:t>
        <a:bodyPr/>
        <a:lstStyle/>
        <a:p>
          <a:endParaRPr lang="en-US"/>
        </a:p>
      </dgm:t>
    </dgm:pt>
    <dgm:pt modelId="{0026F883-4434-412A-90BC-D238366CAF7C}" type="sibTrans" cxnId="{A8D49498-6DC2-44D1-920D-052458200FEE}">
      <dgm:prSet/>
      <dgm:spPr/>
      <dgm:t>
        <a:bodyPr/>
        <a:lstStyle/>
        <a:p>
          <a:endParaRPr lang="en-US"/>
        </a:p>
      </dgm:t>
    </dgm:pt>
    <dgm:pt modelId="{562D302A-8BA5-49FC-B860-5BDFBDD0B261}">
      <dgm:prSet custT="1"/>
      <dgm:spPr>
        <a:solidFill>
          <a:srgbClr val="0085BA"/>
        </a:solidFill>
        <a:ln>
          <a:noFill/>
        </a:ln>
      </dgm:spPr>
      <dgm:t>
        <a:bodyPr/>
        <a:lstStyle/>
        <a:p>
          <a:r>
            <a:rPr lang="en-US" altLang="en-US" sz="2400" dirty="0" smtClean="0"/>
            <a:t>Identify opportunities for learning</a:t>
          </a:r>
        </a:p>
      </dgm:t>
    </dgm:pt>
    <dgm:pt modelId="{EF5FBB68-DCA3-4E56-A5B0-9435188DCCC0}" type="parTrans" cxnId="{9D8EEC71-D3CA-4C99-A21A-D72160E2392E}">
      <dgm:prSet/>
      <dgm:spPr/>
      <dgm:t>
        <a:bodyPr/>
        <a:lstStyle/>
        <a:p>
          <a:endParaRPr lang="en-US"/>
        </a:p>
      </dgm:t>
    </dgm:pt>
    <dgm:pt modelId="{746E224E-20A3-495F-97BF-A54686AC718C}" type="sibTrans" cxnId="{9D8EEC71-D3CA-4C99-A21A-D72160E2392E}">
      <dgm:prSet/>
      <dgm:spPr/>
      <dgm:t>
        <a:bodyPr/>
        <a:lstStyle/>
        <a:p>
          <a:endParaRPr lang="en-US"/>
        </a:p>
      </dgm:t>
    </dgm:pt>
    <dgm:pt modelId="{C3E58BEB-777C-4F0F-813A-E58B1F2EFB95}">
      <dgm:prSet custT="1"/>
      <dgm:spPr>
        <a:solidFill>
          <a:srgbClr val="53C9E4"/>
        </a:solidFill>
      </dgm:spPr>
      <dgm:t>
        <a:bodyPr/>
        <a:lstStyle/>
        <a:p>
          <a:r>
            <a:rPr lang="en-US" altLang="en-US" sz="2400" dirty="0" smtClean="0"/>
            <a:t>Identify examples of excellence</a:t>
          </a:r>
        </a:p>
      </dgm:t>
    </dgm:pt>
    <dgm:pt modelId="{B0C0BE1D-EB76-4A18-BDCA-518DC3180C59}" type="parTrans" cxnId="{8AB55185-48C2-44A1-A70F-17AB7BAD001E}">
      <dgm:prSet/>
      <dgm:spPr/>
      <dgm:t>
        <a:bodyPr/>
        <a:lstStyle/>
        <a:p>
          <a:endParaRPr lang="en-US"/>
        </a:p>
      </dgm:t>
    </dgm:pt>
    <dgm:pt modelId="{91BC3209-A2FD-46E7-BC11-136CF28ABAE7}" type="sibTrans" cxnId="{8AB55185-48C2-44A1-A70F-17AB7BAD001E}">
      <dgm:prSet/>
      <dgm:spPr/>
      <dgm:t>
        <a:bodyPr/>
        <a:lstStyle/>
        <a:p>
          <a:endParaRPr lang="en-US"/>
        </a:p>
      </dgm:t>
    </dgm:pt>
    <dgm:pt modelId="{07175184-6664-491B-B590-19CA00743C95}" type="pres">
      <dgm:prSet presAssocID="{4AA86A36-F8C5-4F31-ADA9-C0CBA78F664E}" presName="diagram" presStyleCnt="0">
        <dgm:presLayoutVars>
          <dgm:dir/>
          <dgm:resizeHandles val="exact"/>
        </dgm:presLayoutVars>
      </dgm:prSet>
      <dgm:spPr/>
      <dgm:t>
        <a:bodyPr/>
        <a:lstStyle/>
        <a:p>
          <a:endParaRPr lang="en-US"/>
        </a:p>
      </dgm:t>
    </dgm:pt>
    <dgm:pt modelId="{6FD3EDEC-D4B1-4FF6-A35B-F5E74CDE0D5D}" type="pres">
      <dgm:prSet presAssocID="{3DB25585-BC68-4B4E-82F7-AAE48BDB5F72}" presName="node" presStyleLbl="node1" presStyleIdx="0" presStyleCnt="4">
        <dgm:presLayoutVars>
          <dgm:bulletEnabled val="1"/>
        </dgm:presLayoutVars>
      </dgm:prSet>
      <dgm:spPr/>
      <dgm:t>
        <a:bodyPr/>
        <a:lstStyle/>
        <a:p>
          <a:endParaRPr lang="en-US"/>
        </a:p>
      </dgm:t>
    </dgm:pt>
    <dgm:pt modelId="{F98CF360-276F-40E3-948B-058CF6DF737A}" type="pres">
      <dgm:prSet presAssocID="{08A22C47-5811-4ABC-9020-DCF481519FE2}" presName="sibTrans" presStyleCnt="0"/>
      <dgm:spPr/>
    </dgm:pt>
    <dgm:pt modelId="{1A75D971-F201-49BB-BB32-7659B7DF9CBF}" type="pres">
      <dgm:prSet presAssocID="{0A881D3A-98DF-4460-9170-CEC08427F0C4}" presName="node" presStyleLbl="node1" presStyleIdx="1" presStyleCnt="4">
        <dgm:presLayoutVars>
          <dgm:bulletEnabled val="1"/>
        </dgm:presLayoutVars>
      </dgm:prSet>
      <dgm:spPr/>
      <dgm:t>
        <a:bodyPr/>
        <a:lstStyle/>
        <a:p>
          <a:endParaRPr lang="en-US"/>
        </a:p>
      </dgm:t>
    </dgm:pt>
    <dgm:pt modelId="{0621C699-180E-4850-B141-DA19A4295835}" type="pres">
      <dgm:prSet presAssocID="{0026F883-4434-412A-90BC-D238366CAF7C}" presName="sibTrans" presStyleCnt="0"/>
      <dgm:spPr/>
    </dgm:pt>
    <dgm:pt modelId="{B7A3808A-F1D7-4811-B902-33B26305372D}" type="pres">
      <dgm:prSet presAssocID="{562D302A-8BA5-49FC-B860-5BDFBDD0B261}" presName="node" presStyleLbl="node1" presStyleIdx="2" presStyleCnt="4">
        <dgm:presLayoutVars>
          <dgm:bulletEnabled val="1"/>
        </dgm:presLayoutVars>
      </dgm:prSet>
      <dgm:spPr/>
      <dgm:t>
        <a:bodyPr/>
        <a:lstStyle/>
        <a:p>
          <a:endParaRPr lang="en-US"/>
        </a:p>
      </dgm:t>
    </dgm:pt>
    <dgm:pt modelId="{C8B667A2-AC2A-47EF-B927-38787AF16905}" type="pres">
      <dgm:prSet presAssocID="{746E224E-20A3-495F-97BF-A54686AC718C}" presName="sibTrans" presStyleCnt="0"/>
      <dgm:spPr/>
    </dgm:pt>
    <dgm:pt modelId="{EDF5B3DC-36EC-4AF4-902B-6D59F996BC45}" type="pres">
      <dgm:prSet presAssocID="{C3E58BEB-777C-4F0F-813A-E58B1F2EFB95}" presName="node" presStyleLbl="node1" presStyleIdx="3" presStyleCnt="4">
        <dgm:presLayoutVars>
          <dgm:bulletEnabled val="1"/>
        </dgm:presLayoutVars>
      </dgm:prSet>
      <dgm:spPr/>
      <dgm:t>
        <a:bodyPr/>
        <a:lstStyle/>
        <a:p>
          <a:endParaRPr lang="en-US"/>
        </a:p>
      </dgm:t>
    </dgm:pt>
  </dgm:ptLst>
  <dgm:cxnLst>
    <dgm:cxn modelId="{D75C78B4-95AC-4A52-AB0D-59AD0A6E217F}" srcId="{4AA86A36-F8C5-4F31-ADA9-C0CBA78F664E}" destId="{3DB25585-BC68-4B4E-82F7-AAE48BDB5F72}" srcOrd="0" destOrd="0" parTransId="{1D4077B0-0437-45D9-9AFE-139780F0F78B}" sibTransId="{08A22C47-5811-4ABC-9020-DCF481519FE2}"/>
    <dgm:cxn modelId="{EB48278B-791E-4E02-9F13-EB7FB1694165}" type="presOf" srcId="{C3E58BEB-777C-4F0F-813A-E58B1F2EFB95}" destId="{EDF5B3DC-36EC-4AF4-902B-6D59F996BC45}" srcOrd="0" destOrd="0" presId="urn:microsoft.com/office/officeart/2005/8/layout/default"/>
    <dgm:cxn modelId="{A6441A87-4DC8-4FB4-8EC3-FE64A6F024D7}" type="presOf" srcId="{4AA86A36-F8C5-4F31-ADA9-C0CBA78F664E}" destId="{07175184-6664-491B-B590-19CA00743C95}" srcOrd="0" destOrd="0" presId="urn:microsoft.com/office/officeart/2005/8/layout/default"/>
    <dgm:cxn modelId="{A8D49498-6DC2-44D1-920D-052458200FEE}" srcId="{4AA86A36-F8C5-4F31-ADA9-C0CBA78F664E}" destId="{0A881D3A-98DF-4460-9170-CEC08427F0C4}" srcOrd="1" destOrd="0" parTransId="{0AD0661C-18CB-49C0-9683-134B68755B56}" sibTransId="{0026F883-4434-412A-90BC-D238366CAF7C}"/>
    <dgm:cxn modelId="{A13FC047-9521-4F3F-98D5-25401FF52CF1}" type="presOf" srcId="{0A881D3A-98DF-4460-9170-CEC08427F0C4}" destId="{1A75D971-F201-49BB-BB32-7659B7DF9CBF}" srcOrd="0" destOrd="0" presId="urn:microsoft.com/office/officeart/2005/8/layout/default"/>
    <dgm:cxn modelId="{7102096B-44B2-475F-9410-FEBF7085CBA3}" type="presOf" srcId="{562D302A-8BA5-49FC-B860-5BDFBDD0B261}" destId="{B7A3808A-F1D7-4811-B902-33B26305372D}" srcOrd="0" destOrd="0" presId="urn:microsoft.com/office/officeart/2005/8/layout/default"/>
    <dgm:cxn modelId="{75F1304D-AB73-485F-B826-6B432C795FA8}" type="presOf" srcId="{3DB25585-BC68-4B4E-82F7-AAE48BDB5F72}" destId="{6FD3EDEC-D4B1-4FF6-A35B-F5E74CDE0D5D}" srcOrd="0" destOrd="0" presId="urn:microsoft.com/office/officeart/2005/8/layout/default"/>
    <dgm:cxn modelId="{8AB55185-48C2-44A1-A70F-17AB7BAD001E}" srcId="{4AA86A36-F8C5-4F31-ADA9-C0CBA78F664E}" destId="{C3E58BEB-777C-4F0F-813A-E58B1F2EFB95}" srcOrd="3" destOrd="0" parTransId="{B0C0BE1D-EB76-4A18-BDCA-518DC3180C59}" sibTransId="{91BC3209-A2FD-46E7-BC11-136CF28ABAE7}"/>
    <dgm:cxn modelId="{9D8EEC71-D3CA-4C99-A21A-D72160E2392E}" srcId="{4AA86A36-F8C5-4F31-ADA9-C0CBA78F664E}" destId="{562D302A-8BA5-49FC-B860-5BDFBDD0B261}" srcOrd="2" destOrd="0" parTransId="{EF5FBB68-DCA3-4E56-A5B0-9435188DCCC0}" sibTransId="{746E224E-20A3-495F-97BF-A54686AC718C}"/>
    <dgm:cxn modelId="{8CB848A7-6AE6-4ED9-AD8E-F24D02047DA1}" type="presParOf" srcId="{07175184-6664-491B-B590-19CA00743C95}" destId="{6FD3EDEC-D4B1-4FF6-A35B-F5E74CDE0D5D}" srcOrd="0" destOrd="0" presId="urn:microsoft.com/office/officeart/2005/8/layout/default"/>
    <dgm:cxn modelId="{AF48E1AA-CAFB-4F82-A232-48B9BDCDC84A}" type="presParOf" srcId="{07175184-6664-491B-B590-19CA00743C95}" destId="{F98CF360-276F-40E3-948B-058CF6DF737A}" srcOrd="1" destOrd="0" presId="urn:microsoft.com/office/officeart/2005/8/layout/default"/>
    <dgm:cxn modelId="{27ED599C-7B1A-4413-A48C-341BB70EAAEA}" type="presParOf" srcId="{07175184-6664-491B-B590-19CA00743C95}" destId="{1A75D971-F201-49BB-BB32-7659B7DF9CBF}" srcOrd="2" destOrd="0" presId="urn:microsoft.com/office/officeart/2005/8/layout/default"/>
    <dgm:cxn modelId="{5C64F1F6-349A-4D95-9A25-06FF16EAAE46}" type="presParOf" srcId="{07175184-6664-491B-B590-19CA00743C95}" destId="{0621C699-180E-4850-B141-DA19A4295835}" srcOrd="3" destOrd="0" presId="urn:microsoft.com/office/officeart/2005/8/layout/default"/>
    <dgm:cxn modelId="{5BAB3EA5-B09E-42A0-9341-E821554658F6}" type="presParOf" srcId="{07175184-6664-491B-B590-19CA00743C95}" destId="{B7A3808A-F1D7-4811-B902-33B26305372D}" srcOrd="4" destOrd="0" presId="urn:microsoft.com/office/officeart/2005/8/layout/default"/>
    <dgm:cxn modelId="{EF6AB6C9-5420-46A6-8F44-46920D1578B8}" type="presParOf" srcId="{07175184-6664-491B-B590-19CA00743C95}" destId="{C8B667A2-AC2A-47EF-B927-38787AF16905}" srcOrd="5" destOrd="0" presId="urn:microsoft.com/office/officeart/2005/8/layout/default"/>
    <dgm:cxn modelId="{E00BA917-6F90-4F8A-9CE3-458E885DFE84}" type="presParOf" srcId="{07175184-6664-491B-B590-19CA00743C95}" destId="{EDF5B3DC-36EC-4AF4-902B-6D59F996BC4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5A284-F134-4571-8956-0A051E227C89}">
      <dsp:nvSpPr>
        <dsp:cNvPr id="0" name=""/>
        <dsp:cNvSpPr/>
      </dsp:nvSpPr>
      <dsp:spPr>
        <a:xfrm>
          <a:off x="0" y="198380"/>
          <a:ext cx="8229600" cy="1216800"/>
        </a:xfrm>
        <a:prstGeom prst="roundRect">
          <a:avLst/>
        </a:prstGeom>
        <a:solidFill>
          <a:srgbClr val="E867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en-US" sz="2400" kern="1200" smtClean="0"/>
            <a:t>Vision</a:t>
          </a:r>
          <a:endParaRPr lang="en-US" sz="2400" kern="1200"/>
        </a:p>
      </dsp:txBody>
      <dsp:txXfrm>
        <a:off x="59399" y="257779"/>
        <a:ext cx="8110802" cy="1098002"/>
      </dsp:txXfrm>
    </dsp:sp>
    <dsp:sp modelId="{0CDDBA83-ECDC-46E7-8328-6862EFF8BB51}">
      <dsp:nvSpPr>
        <dsp:cNvPr id="0" name=""/>
        <dsp:cNvSpPr/>
      </dsp:nvSpPr>
      <dsp:spPr>
        <a:xfrm>
          <a:off x="0" y="1415181"/>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463550" lvl="1" indent="-463550" algn="l" defTabSz="1066800">
            <a:lnSpc>
              <a:spcPct val="90000"/>
            </a:lnSpc>
            <a:spcBef>
              <a:spcPct val="0"/>
            </a:spcBef>
            <a:spcAft>
              <a:spcPct val="20000"/>
            </a:spcAft>
            <a:buChar char="••"/>
          </a:pPr>
          <a:r>
            <a:rPr lang="en-US" altLang="en-US" sz="2400" kern="1200" dirty="0" smtClean="0"/>
            <a:t>One indicator</a:t>
          </a:r>
        </a:p>
        <a:p>
          <a:pPr marL="463550" lvl="1" indent="-463550" algn="l" defTabSz="1066800">
            <a:lnSpc>
              <a:spcPct val="90000"/>
            </a:lnSpc>
            <a:spcBef>
              <a:spcPct val="0"/>
            </a:spcBef>
            <a:spcAft>
              <a:spcPct val="20000"/>
            </a:spcAft>
            <a:buChar char="••"/>
          </a:pPr>
          <a:r>
            <a:rPr lang="en-US" altLang="en-US" sz="2400" kern="1200" dirty="0" smtClean="0"/>
            <a:t>One outcome</a:t>
          </a:r>
        </a:p>
      </dsp:txBody>
      <dsp:txXfrm>
        <a:off x="0" y="1415181"/>
        <a:ext cx="8229600" cy="1076400"/>
      </dsp:txXfrm>
    </dsp:sp>
    <dsp:sp modelId="{81705E7B-5C3D-414B-A6F6-82BBA5B36779}">
      <dsp:nvSpPr>
        <dsp:cNvPr id="0" name=""/>
        <dsp:cNvSpPr/>
      </dsp:nvSpPr>
      <dsp:spPr>
        <a:xfrm>
          <a:off x="0" y="2491581"/>
          <a:ext cx="8229600" cy="1216800"/>
        </a:xfrm>
        <a:prstGeom prst="roundRect">
          <a:avLst/>
        </a:prstGeom>
        <a:solidFill>
          <a:srgbClr val="FF9A1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en-US" sz="2400" kern="1200" smtClean="0"/>
            <a:t>One priority</a:t>
          </a:r>
          <a:endParaRPr lang="en-US" altLang="en-US" sz="2400" kern="1200" dirty="0" smtClean="0"/>
        </a:p>
      </dsp:txBody>
      <dsp:txXfrm>
        <a:off x="59399" y="2550980"/>
        <a:ext cx="8110802" cy="1098002"/>
      </dsp:txXfrm>
    </dsp:sp>
    <dsp:sp modelId="{868BE7F3-052F-4B75-A2AA-0DC0BDFDFFFB}">
      <dsp:nvSpPr>
        <dsp:cNvPr id="0" name=""/>
        <dsp:cNvSpPr/>
      </dsp:nvSpPr>
      <dsp:spPr>
        <a:xfrm>
          <a:off x="0" y="3708381"/>
          <a:ext cx="8229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463550" lvl="1" indent="-463550" algn="l" defTabSz="1066800">
            <a:lnSpc>
              <a:spcPct val="90000"/>
            </a:lnSpc>
            <a:spcBef>
              <a:spcPct val="0"/>
            </a:spcBef>
            <a:spcAft>
              <a:spcPct val="20000"/>
            </a:spcAft>
            <a:buChar char="••"/>
          </a:pPr>
          <a:r>
            <a:rPr lang="en-US" altLang="en-US" sz="2400" kern="1200" dirty="0" smtClean="0"/>
            <a:t>One or two strategies</a:t>
          </a:r>
        </a:p>
        <a:p>
          <a:pPr marL="463550" lvl="1" indent="-463550" algn="l" defTabSz="1066800">
            <a:lnSpc>
              <a:spcPct val="90000"/>
            </a:lnSpc>
            <a:spcBef>
              <a:spcPct val="0"/>
            </a:spcBef>
            <a:spcAft>
              <a:spcPct val="20000"/>
            </a:spcAft>
            <a:buChar char="••"/>
          </a:pPr>
          <a:r>
            <a:rPr lang="en-US" altLang="en-US" sz="2400" kern="1200" dirty="0" smtClean="0"/>
            <a:t>One or two actions</a:t>
          </a:r>
        </a:p>
      </dsp:txBody>
      <dsp:txXfrm>
        <a:off x="0" y="3708381"/>
        <a:ext cx="8229600"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864CD-059D-1F44-B6DC-5F1EB16F5038}">
      <dsp:nvSpPr>
        <dsp:cNvPr id="0" name=""/>
        <dsp:cNvSpPr/>
      </dsp:nvSpPr>
      <dsp:spPr>
        <a:xfrm>
          <a:off x="42426" y="4540865"/>
          <a:ext cx="551970" cy="551970"/>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7380F2B-879B-3648-901D-E99A67600008}">
      <dsp:nvSpPr>
        <dsp:cNvPr id="0" name=""/>
        <dsp:cNvSpPr/>
      </dsp:nvSpPr>
      <dsp:spPr>
        <a:xfrm>
          <a:off x="97610" y="4596119"/>
          <a:ext cx="441576" cy="441576"/>
        </a:xfrm>
        <a:prstGeom prst="chord">
          <a:avLst>
            <a:gd name="adj1" fmla="val 1168272"/>
            <a:gd name="adj2" fmla="val 9631728"/>
          </a:avLst>
        </a:prstGeom>
        <a:gradFill rotWithShape="0">
          <a:gsLst>
            <a:gs pos="0">
              <a:schemeClr val="accent1"/>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DA2D102-6A08-8140-BBA4-C952405475E5}">
      <dsp:nvSpPr>
        <dsp:cNvPr id="0" name=""/>
        <dsp:cNvSpPr/>
      </dsp:nvSpPr>
      <dsp:spPr>
        <a:xfrm>
          <a:off x="678152" y="4637788"/>
          <a:ext cx="1632913" cy="32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n-US" sz="1600" kern="1200" dirty="0" smtClean="0">
              <a:solidFill>
                <a:srgbClr val="000000"/>
              </a:solidFill>
            </a:rPr>
            <a:t>Some actions</a:t>
          </a:r>
          <a:endParaRPr lang="en-US" sz="1600" kern="1200" dirty="0">
            <a:solidFill>
              <a:srgbClr val="000000"/>
            </a:solidFill>
          </a:endParaRPr>
        </a:p>
      </dsp:txBody>
      <dsp:txXfrm>
        <a:off x="678152" y="4637788"/>
        <a:ext cx="1632913" cy="321473"/>
      </dsp:txXfrm>
    </dsp:sp>
    <dsp:sp modelId="{62323285-22E8-FE4F-9128-D4AF95982ECC}">
      <dsp:nvSpPr>
        <dsp:cNvPr id="0" name=""/>
        <dsp:cNvSpPr/>
      </dsp:nvSpPr>
      <dsp:spPr>
        <a:xfrm>
          <a:off x="2321447" y="4026246"/>
          <a:ext cx="551970" cy="551970"/>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E364A63-F478-BF4C-8099-FBB095FD4CBE}">
      <dsp:nvSpPr>
        <dsp:cNvPr id="0" name=""/>
        <dsp:cNvSpPr/>
      </dsp:nvSpPr>
      <dsp:spPr>
        <a:xfrm>
          <a:off x="2376636" y="4081502"/>
          <a:ext cx="441576" cy="441576"/>
        </a:xfrm>
        <a:prstGeom prst="chord">
          <a:avLst>
            <a:gd name="adj1" fmla="val 20431728"/>
            <a:gd name="adj2" fmla="val 11968272"/>
          </a:avLst>
        </a:prstGeom>
        <a:gradFill rotWithShape="0">
          <a:gsLst>
            <a:gs pos="0">
              <a:schemeClr val="accent1"/>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50D94EA-2760-DE48-BC31-B89DCDF68DC8}">
      <dsp:nvSpPr>
        <dsp:cNvPr id="0" name=""/>
        <dsp:cNvSpPr/>
      </dsp:nvSpPr>
      <dsp:spPr>
        <a:xfrm>
          <a:off x="2928427" y="4102007"/>
          <a:ext cx="1632913" cy="363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n-US" sz="1600" kern="1200" dirty="0" smtClean="0">
              <a:solidFill>
                <a:srgbClr val="000000"/>
              </a:solidFill>
            </a:rPr>
            <a:t>More actions</a:t>
          </a:r>
          <a:endParaRPr lang="en-US" sz="1600" kern="1200" dirty="0">
            <a:solidFill>
              <a:srgbClr val="000000"/>
            </a:solidFill>
          </a:endParaRPr>
        </a:p>
      </dsp:txBody>
      <dsp:txXfrm>
        <a:off x="2928427" y="4102007"/>
        <a:ext cx="1632913" cy="363809"/>
      </dsp:txXfrm>
    </dsp:sp>
    <dsp:sp modelId="{7F65E93C-BB54-A44F-BCDC-BA620830DCB5}">
      <dsp:nvSpPr>
        <dsp:cNvPr id="0" name=""/>
        <dsp:cNvSpPr/>
      </dsp:nvSpPr>
      <dsp:spPr>
        <a:xfrm>
          <a:off x="4521642" y="3579692"/>
          <a:ext cx="551970" cy="551970"/>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54B8C7B-7EB3-C549-8F66-3CB525B8892D}">
      <dsp:nvSpPr>
        <dsp:cNvPr id="0" name=""/>
        <dsp:cNvSpPr/>
      </dsp:nvSpPr>
      <dsp:spPr>
        <a:xfrm>
          <a:off x="4576831" y="3634949"/>
          <a:ext cx="441576" cy="441576"/>
        </a:xfrm>
        <a:prstGeom prst="chord">
          <a:avLst>
            <a:gd name="adj1" fmla="val 16200000"/>
            <a:gd name="adj2" fmla="val 16200000"/>
          </a:avLst>
        </a:prstGeom>
        <a:gradFill rotWithShape="0">
          <a:gsLst>
            <a:gs pos="0">
              <a:schemeClr val="accent1"/>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350BA0B-63A9-5947-AA99-8355D8E6B719}">
      <dsp:nvSpPr>
        <dsp:cNvPr id="0" name=""/>
        <dsp:cNvSpPr/>
      </dsp:nvSpPr>
      <dsp:spPr>
        <a:xfrm>
          <a:off x="4929192" y="3673381"/>
          <a:ext cx="2153323" cy="34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l" defTabSz="711200">
            <a:lnSpc>
              <a:spcPct val="90000"/>
            </a:lnSpc>
            <a:spcBef>
              <a:spcPct val="0"/>
            </a:spcBef>
            <a:spcAft>
              <a:spcPct val="35000"/>
            </a:spcAft>
          </a:pPr>
          <a:r>
            <a:rPr lang="en-US" sz="1600" kern="1200" dirty="0" smtClean="0">
              <a:solidFill>
                <a:srgbClr val="000000"/>
              </a:solidFill>
            </a:rPr>
            <a:t> Regular actions</a:t>
          </a:r>
          <a:endParaRPr lang="en-US" sz="1600" kern="1200" dirty="0">
            <a:solidFill>
              <a:srgbClr val="000000"/>
            </a:solidFill>
          </a:endParaRPr>
        </a:p>
      </dsp:txBody>
      <dsp:txXfrm>
        <a:off x="4929192" y="3673381"/>
        <a:ext cx="2153323" cy="344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4C8A8-A91E-4949-870F-0D59F6D03753}">
      <dsp:nvSpPr>
        <dsp:cNvPr id="0" name=""/>
        <dsp:cNvSpPr/>
      </dsp:nvSpPr>
      <dsp:spPr>
        <a:xfrm>
          <a:off x="685799" y="0"/>
          <a:ext cx="7772400" cy="4572000"/>
        </a:xfrm>
        <a:prstGeom prst="rightArrow">
          <a:avLst/>
        </a:prstGeom>
        <a:solidFill>
          <a:srgbClr val="DEE1DF"/>
        </a:solidFill>
        <a:ln>
          <a:noFill/>
        </a:ln>
        <a:effectLst/>
      </dsp:spPr>
      <dsp:style>
        <a:lnRef idx="0">
          <a:scrgbClr r="0" g="0" b="0"/>
        </a:lnRef>
        <a:fillRef idx="1">
          <a:scrgbClr r="0" g="0" b="0"/>
        </a:fillRef>
        <a:effectRef idx="0">
          <a:scrgbClr r="0" g="0" b="0"/>
        </a:effectRef>
        <a:fontRef idx="minor"/>
      </dsp:style>
    </dsp:sp>
    <dsp:sp modelId="{C61E04F5-4F07-4BE5-910F-DE343A1318C1}">
      <dsp:nvSpPr>
        <dsp:cNvPr id="0" name=""/>
        <dsp:cNvSpPr/>
      </dsp:nvSpPr>
      <dsp:spPr>
        <a:xfrm>
          <a:off x="2678" y="1371599"/>
          <a:ext cx="1612701" cy="1828800"/>
        </a:xfrm>
        <a:prstGeom prst="roundRect">
          <a:avLst/>
        </a:prstGeom>
        <a:solidFill>
          <a:srgbClr val="E8674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0"/>
            </a:spcAft>
          </a:pPr>
          <a:r>
            <a:rPr lang="en-US" sz="1400" kern="1200" dirty="0" smtClean="0"/>
            <a:t>Primary Prevention</a:t>
          </a:r>
        </a:p>
        <a:p>
          <a:pPr lvl="0" algn="ctr" defTabSz="622300">
            <a:lnSpc>
              <a:spcPct val="100000"/>
            </a:lnSpc>
            <a:spcBef>
              <a:spcPct val="0"/>
            </a:spcBef>
            <a:spcAft>
              <a:spcPts val="0"/>
            </a:spcAft>
          </a:pPr>
          <a:endParaRPr lang="en-US" sz="1400" kern="1200" dirty="0" smtClean="0"/>
        </a:p>
        <a:p>
          <a:pPr lvl="0" algn="ctr" defTabSz="622300">
            <a:lnSpc>
              <a:spcPct val="100000"/>
            </a:lnSpc>
            <a:spcBef>
              <a:spcPct val="0"/>
            </a:spcBef>
            <a:spcAft>
              <a:spcPts val="0"/>
            </a:spcAft>
          </a:pPr>
          <a:r>
            <a:rPr lang="en-US" sz="1400" kern="1200" dirty="0" smtClean="0"/>
            <a:t>Mini-training, cheat sheets, supervisory modeling</a:t>
          </a:r>
          <a:endParaRPr lang="en-US" sz="1400" kern="1200" dirty="0"/>
        </a:p>
      </dsp:txBody>
      <dsp:txXfrm>
        <a:off x="81404" y="1450325"/>
        <a:ext cx="1455249" cy="1671348"/>
      </dsp:txXfrm>
    </dsp:sp>
    <dsp:sp modelId="{AF75D578-6540-4DC5-A45C-DA9087F1EFF7}">
      <dsp:nvSpPr>
        <dsp:cNvPr id="0" name=""/>
        <dsp:cNvSpPr/>
      </dsp:nvSpPr>
      <dsp:spPr>
        <a:xfrm>
          <a:off x="1884164" y="1371599"/>
          <a:ext cx="1612701" cy="1828800"/>
        </a:xfrm>
        <a:prstGeom prst="roundRect">
          <a:avLst/>
        </a:prstGeom>
        <a:solidFill>
          <a:srgbClr val="FF9A1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0"/>
            </a:spcAft>
          </a:pPr>
          <a:r>
            <a:rPr lang="en-US" sz="1400" kern="1200" dirty="0" smtClean="0">
              <a:solidFill>
                <a:schemeClr val="bg1"/>
              </a:solidFill>
            </a:rPr>
            <a:t>Secondary Prevention</a:t>
          </a:r>
        </a:p>
        <a:p>
          <a:pPr lvl="0" algn="ctr" defTabSz="622300">
            <a:lnSpc>
              <a:spcPct val="100000"/>
            </a:lnSpc>
            <a:spcBef>
              <a:spcPct val="0"/>
            </a:spcBef>
            <a:spcAft>
              <a:spcPts val="0"/>
            </a:spcAft>
          </a:pPr>
          <a:endParaRPr lang="en-US" sz="1400" kern="1200" dirty="0" smtClean="0">
            <a:solidFill>
              <a:schemeClr val="bg1"/>
            </a:solidFill>
          </a:endParaRPr>
        </a:p>
        <a:p>
          <a:pPr lvl="0" algn="ctr" defTabSz="622300">
            <a:lnSpc>
              <a:spcPct val="100000"/>
            </a:lnSpc>
            <a:spcBef>
              <a:spcPct val="0"/>
            </a:spcBef>
            <a:spcAft>
              <a:spcPts val="0"/>
            </a:spcAft>
          </a:pPr>
          <a:r>
            <a:rPr lang="en-US" sz="1400" kern="1200" dirty="0" smtClean="0">
              <a:solidFill>
                <a:schemeClr val="bg1"/>
              </a:solidFill>
            </a:rPr>
            <a:t>Case conferences and group supervision</a:t>
          </a:r>
          <a:endParaRPr lang="en-US" sz="1400" kern="1200" dirty="0">
            <a:solidFill>
              <a:schemeClr val="bg1"/>
            </a:solidFill>
          </a:endParaRPr>
        </a:p>
      </dsp:txBody>
      <dsp:txXfrm>
        <a:off x="1962890" y="1450325"/>
        <a:ext cx="1455249" cy="1671348"/>
      </dsp:txXfrm>
    </dsp:sp>
    <dsp:sp modelId="{5887ADE4-BDB6-49C6-BCDD-A79EEC0649D4}">
      <dsp:nvSpPr>
        <dsp:cNvPr id="0" name=""/>
        <dsp:cNvSpPr/>
      </dsp:nvSpPr>
      <dsp:spPr>
        <a:xfrm>
          <a:off x="3765649" y="1371599"/>
          <a:ext cx="1612701" cy="1828800"/>
        </a:xfrm>
        <a:prstGeom prst="round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0"/>
            </a:spcAft>
          </a:pPr>
          <a:r>
            <a:rPr lang="en-US" sz="1400" kern="1200" dirty="0" smtClean="0">
              <a:solidFill>
                <a:schemeClr val="bg1"/>
              </a:solidFill>
            </a:rPr>
            <a:t>Primary Intervention</a:t>
          </a:r>
        </a:p>
        <a:p>
          <a:pPr lvl="0" algn="ctr" defTabSz="622300">
            <a:lnSpc>
              <a:spcPct val="100000"/>
            </a:lnSpc>
            <a:spcBef>
              <a:spcPct val="0"/>
            </a:spcBef>
            <a:spcAft>
              <a:spcPts val="0"/>
            </a:spcAft>
          </a:pPr>
          <a:endParaRPr lang="en-US" sz="1400" kern="1200" dirty="0" smtClean="0">
            <a:solidFill>
              <a:schemeClr val="bg1"/>
            </a:solidFill>
          </a:endParaRPr>
        </a:p>
        <a:p>
          <a:pPr lvl="0" algn="ctr" defTabSz="622300">
            <a:lnSpc>
              <a:spcPct val="100000"/>
            </a:lnSpc>
            <a:spcBef>
              <a:spcPct val="0"/>
            </a:spcBef>
            <a:spcAft>
              <a:spcPts val="0"/>
            </a:spcAft>
          </a:pPr>
          <a:r>
            <a:rPr lang="en-US" sz="1400" kern="1200" dirty="0" smtClean="0">
              <a:solidFill>
                <a:schemeClr val="bg1"/>
              </a:solidFill>
            </a:rPr>
            <a:t>Approvals, addressing mistakes, reviewing overrides</a:t>
          </a:r>
          <a:endParaRPr lang="en-US" sz="1400" kern="1200" dirty="0">
            <a:solidFill>
              <a:schemeClr val="bg1"/>
            </a:solidFill>
          </a:endParaRPr>
        </a:p>
      </dsp:txBody>
      <dsp:txXfrm>
        <a:off x="3844375" y="1450325"/>
        <a:ext cx="1455249" cy="1671348"/>
      </dsp:txXfrm>
    </dsp:sp>
    <dsp:sp modelId="{5242B381-73D0-4CA6-B2A9-7F0389D11421}">
      <dsp:nvSpPr>
        <dsp:cNvPr id="0" name=""/>
        <dsp:cNvSpPr/>
      </dsp:nvSpPr>
      <dsp:spPr>
        <a:xfrm>
          <a:off x="5647134" y="1371599"/>
          <a:ext cx="1612701" cy="1828800"/>
        </a:xfrm>
        <a:prstGeom prst="round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0"/>
            </a:spcAft>
          </a:pPr>
          <a:r>
            <a:rPr lang="en-US" sz="1400" kern="1200" dirty="0" smtClean="0">
              <a:solidFill>
                <a:schemeClr val="bg1"/>
              </a:solidFill>
            </a:rPr>
            <a:t>Secondary</a:t>
          </a:r>
          <a:r>
            <a:rPr lang="en-US" sz="1400" kern="1200" dirty="0" smtClean="0">
              <a:solidFill>
                <a:schemeClr val="accent3"/>
              </a:solidFill>
            </a:rPr>
            <a:t> </a:t>
          </a:r>
          <a:r>
            <a:rPr lang="en-US" sz="1400" kern="1200" dirty="0" smtClean="0">
              <a:solidFill>
                <a:schemeClr val="bg1"/>
              </a:solidFill>
            </a:rPr>
            <a:t>Intervention</a:t>
          </a:r>
        </a:p>
        <a:p>
          <a:pPr lvl="0" algn="ctr" defTabSz="622300">
            <a:lnSpc>
              <a:spcPct val="100000"/>
            </a:lnSpc>
            <a:spcBef>
              <a:spcPct val="0"/>
            </a:spcBef>
            <a:spcAft>
              <a:spcPts val="0"/>
            </a:spcAft>
          </a:pPr>
          <a:endParaRPr lang="en-US" sz="1400" kern="1200" dirty="0" smtClean="0">
            <a:solidFill>
              <a:schemeClr val="accent3"/>
            </a:solidFill>
          </a:endParaRPr>
        </a:p>
        <a:p>
          <a:pPr lvl="0" algn="ctr" defTabSz="622300">
            <a:lnSpc>
              <a:spcPct val="100000"/>
            </a:lnSpc>
            <a:spcBef>
              <a:spcPct val="0"/>
            </a:spcBef>
            <a:spcAft>
              <a:spcPts val="0"/>
            </a:spcAft>
          </a:pPr>
          <a:r>
            <a:rPr lang="en-US" sz="1400" kern="1200" dirty="0" smtClean="0">
              <a:solidFill>
                <a:schemeClr val="bg1"/>
              </a:solidFill>
            </a:rPr>
            <a:t>Supervisory</a:t>
          </a:r>
          <a:r>
            <a:rPr lang="en-US" sz="1400" kern="1200" dirty="0" smtClean="0">
              <a:solidFill>
                <a:schemeClr val="accent3"/>
              </a:solidFill>
            </a:rPr>
            <a:t> </a:t>
          </a:r>
          <a:r>
            <a:rPr lang="en-US" sz="1400" kern="1200" dirty="0" smtClean="0">
              <a:solidFill>
                <a:schemeClr val="bg1"/>
              </a:solidFill>
            </a:rPr>
            <a:t>case</a:t>
          </a:r>
          <a:r>
            <a:rPr lang="en-US" sz="1400" kern="1200" dirty="0" smtClean="0">
              <a:solidFill>
                <a:schemeClr val="accent3"/>
              </a:solidFill>
            </a:rPr>
            <a:t> </a:t>
          </a:r>
          <a:r>
            <a:rPr lang="en-US" sz="1400" kern="1200" dirty="0" smtClean="0">
              <a:solidFill>
                <a:schemeClr val="bg1"/>
              </a:solidFill>
            </a:rPr>
            <a:t>reading</a:t>
          </a:r>
          <a:endParaRPr lang="en-US" sz="1400" kern="1200" dirty="0">
            <a:solidFill>
              <a:schemeClr val="bg1"/>
            </a:solidFill>
          </a:endParaRPr>
        </a:p>
      </dsp:txBody>
      <dsp:txXfrm>
        <a:off x="5725860" y="1450325"/>
        <a:ext cx="1455249" cy="1671348"/>
      </dsp:txXfrm>
    </dsp:sp>
    <dsp:sp modelId="{C65323B1-6EFD-4E57-8E5E-FBE80E55B7E7}">
      <dsp:nvSpPr>
        <dsp:cNvPr id="0" name=""/>
        <dsp:cNvSpPr/>
      </dsp:nvSpPr>
      <dsp:spPr>
        <a:xfrm>
          <a:off x="7528619" y="1371599"/>
          <a:ext cx="1612701" cy="1828800"/>
        </a:xfrm>
        <a:prstGeom prst="roundRect">
          <a:avLst/>
        </a:prstGeom>
        <a:solidFill>
          <a:srgbClr val="96E75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ts val="0"/>
            </a:spcAft>
          </a:pPr>
          <a:r>
            <a:rPr lang="en-US" sz="1400" kern="1200" dirty="0" smtClean="0">
              <a:solidFill>
                <a:schemeClr val="bg1"/>
              </a:solidFill>
            </a:rPr>
            <a:t>Tertiary Intervention</a:t>
          </a:r>
        </a:p>
        <a:p>
          <a:pPr lvl="0" algn="ctr" defTabSz="622300">
            <a:lnSpc>
              <a:spcPct val="100000"/>
            </a:lnSpc>
            <a:spcBef>
              <a:spcPct val="0"/>
            </a:spcBef>
            <a:spcAft>
              <a:spcPts val="0"/>
            </a:spcAft>
          </a:pPr>
          <a:endParaRPr lang="en-US" sz="1400" kern="1200" dirty="0" smtClean="0">
            <a:solidFill>
              <a:schemeClr val="bg1"/>
            </a:solidFill>
          </a:endParaRPr>
        </a:p>
        <a:p>
          <a:pPr lvl="0" algn="ctr" defTabSz="622300">
            <a:lnSpc>
              <a:spcPct val="100000"/>
            </a:lnSpc>
            <a:spcBef>
              <a:spcPct val="0"/>
            </a:spcBef>
            <a:spcAft>
              <a:spcPts val="0"/>
            </a:spcAft>
          </a:pPr>
          <a:r>
            <a:rPr lang="en-US" sz="1400" kern="1200" dirty="0" smtClean="0">
              <a:solidFill>
                <a:schemeClr val="bg1"/>
              </a:solidFill>
            </a:rPr>
            <a:t>Critical case review</a:t>
          </a:r>
          <a:endParaRPr lang="en-US" sz="1400" kern="1200" dirty="0">
            <a:solidFill>
              <a:schemeClr val="bg1"/>
            </a:solidFill>
          </a:endParaRPr>
        </a:p>
      </dsp:txBody>
      <dsp:txXfrm>
        <a:off x="7607345" y="1450325"/>
        <a:ext cx="1455249" cy="16713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atin typeface="Arial" charset="0"/>
              </a:defRPr>
            </a:lvl1pPr>
          </a:lstStyle>
          <a:p>
            <a:pPr>
              <a:defRPr/>
            </a:pPr>
            <a:fld id="{D21DF4C8-D420-4886-BF93-07A7A7461CFC}" type="datetimeFigureOut">
              <a:rPr lang="en-US"/>
              <a:pPr>
                <a:defRPr/>
              </a:pPr>
              <a:t>2/18/2016</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atin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BFF9EC31-FDFB-493F-8522-34C341809C0F}" type="slidenum">
              <a:rPr lang="en-US" altLang="en-US"/>
              <a:pPr/>
              <a:t>‹#›</a:t>
            </a:fld>
            <a:endParaRPr lang="en-US" altLang="en-US"/>
          </a:p>
        </p:txBody>
      </p:sp>
    </p:spTree>
    <p:extLst>
      <p:ext uri="{BB962C8B-B14F-4D97-AF65-F5344CB8AC3E}">
        <p14:creationId xmlns:p14="http://schemas.microsoft.com/office/powerpoint/2010/main" val="2392950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D248BC52-162B-43AA-A8E4-94C076311668}" type="datetimeFigureOut">
              <a:rPr lang="en-US"/>
              <a:pPr>
                <a:defRPr/>
              </a:pPr>
              <a:t>2/18/2016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DD91BCE0-5B9B-4D59-A185-2A9E8A0C6B2B}" type="slidenum">
              <a:rPr lang="en-US" altLang="en-US"/>
              <a:pPr/>
              <a:t>‹#›</a:t>
            </a:fld>
            <a:endParaRPr lang="en-US" altLang="en-US"/>
          </a:p>
        </p:txBody>
      </p:sp>
    </p:spTree>
    <p:extLst>
      <p:ext uri="{BB962C8B-B14F-4D97-AF65-F5344CB8AC3E}">
        <p14:creationId xmlns:p14="http://schemas.microsoft.com/office/powerpoint/2010/main" val="2973029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Welcome and introductions.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a:t>
            </a:r>
            <a:r>
              <a:rPr lang="en-US" sz="1200" i="1" kern="1200" baseline="0" dirty="0" smtClean="0">
                <a:solidFill>
                  <a:schemeClr val="tx1"/>
                </a:solidFill>
                <a:effectLst/>
                <a:latin typeface="+mn-lt"/>
                <a:ea typeface="+mn-ea"/>
                <a:cs typeface="+mn-cs"/>
              </a:rPr>
              <a:t> to trainer: Welcome participants back for Day 2 or Module 3 of Supervisor Training. If trainees are returning after a period of time, check in with participants about any questions or comments regarding new skills they have tried since Modules 1 and 2.</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Review the agenda.</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If this session is not consecutive with previous sessions, begin again with title slide, welcome, introductions, and training goals.</a:t>
            </a:r>
            <a:endParaRPr lang="en-US" sz="1200" kern="1200" dirty="0" smtClean="0">
              <a:solidFill>
                <a:schemeClr val="tx1"/>
              </a:solidFill>
              <a:effectLst/>
              <a:latin typeface="+mn-lt"/>
              <a:ea typeface="+mn-ea"/>
              <a:cs typeface="+mn-cs"/>
            </a:endParaRPr>
          </a:p>
          <a:p>
            <a:pPr eaLnBrk="1" hangingPunct="1">
              <a:spcBef>
                <a:spcPct val="0"/>
              </a:spcBef>
            </a:pPr>
            <a:endParaRPr lang="en-US" altLang="en-US" i="1" dirty="0"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E2E6CF-5712-45EB-AAED-F4F9D42E2D48}" type="slidenum">
              <a:rPr lang="en-US" altLang="en-US">
                <a:solidFill>
                  <a:srgbClr val="000000"/>
                </a:solidFill>
              </a:rPr>
              <a:pPr eaLnBrk="1" hangingPunct="1"/>
              <a:t>1</a:t>
            </a:fld>
            <a:endParaRPr lang="en-US" altLang="en-US">
              <a:solidFill>
                <a:srgbClr val="000000"/>
              </a:solidFill>
            </a:endParaRPr>
          </a:p>
        </p:txBody>
      </p:sp>
    </p:spTree>
    <p:extLst>
      <p:ext uri="{BB962C8B-B14F-4D97-AF65-F5344CB8AC3E}">
        <p14:creationId xmlns:p14="http://schemas.microsoft.com/office/powerpoint/2010/main" val="579013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Bringing the</a:t>
            </a:r>
            <a:r>
              <a:rPr lang="en-US" baseline="0" dirty="0" smtClean="0"/>
              <a:t> SDM assessment model into daily practice can be as simple as using your supervisory coaching and support roles to model thinking through complex family situations using the structures and definitions of SDM assessments. When a supervisor uses the “voice of SDM” in case consultation and individual and group supervision, whether in combination with mapping and consultation frameworks, the result is enhanced critical thinking and balanced and rigorous assessments.</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10</a:t>
            </a:fld>
            <a:endParaRPr lang="en-US" altLang="en-US"/>
          </a:p>
        </p:txBody>
      </p:sp>
    </p:spTree>
    <p:extLst>
      <p:ext uri="{BB962C8B-B14F-4D97-AF65-F5344CB8AC3E}">
        <p14:creationId xmlns:p14="http://schemas.microsoft.com/office/powerpoint/2010/main" val="490222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critical role of the supervisor in group supervision involves setting the tone/culture of the process by being clear about purpose</a:t>
            </a:r>
            <a:r>
              <a:rPr lang="en-US" baseline="0" dirty="0" smtClean="0"/>
              <a:t> and desired outcomes, engaging in respectful dialog that results in shared learning, and modeling behaviors that encourage caseworkers to seek help from and consult with one another.</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11</a:t>
            </a:fld>
            <a:endParaRPr lang="en-US" altLang="en-US"/>
          </a:p>
        </p:txBody>
      </p:sp>
    </p:spTree>
    <p:extLst>
      <p:ext uri="{BB962C8B-B14F-4D97-AF65-F5344CB8AC3E}">
        <p14:creationId xmlns:p14="http://schemas.microsoft.com/office/powerpoint/2010/main" val="119081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a:t>
            </a:r>
            <a:r>
              <a:rPr lang="en-US" baseline="0" dirty="0" smtClean="0"/>
              <a:t> a supervisor can grow the practice and critical thinking skills of staff by regularly engaging in this group process.</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12</a:t>
            </a:fld>
            <a:endParaRPr lang="en-US" altLang="en-US"/>
          </a:p>
        </p:txBody>
      </p:sp>
    </p:spTree>
    <p:extLst>
      <p:ext uri="{BB962C8B-B14F-4D97-AF65-F5344CB8AC3E}">
        <p14:creationId xmlns:p14="http://schemas.microsoft.com/office/powerpoint/2010/main" val="2472694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Adopting</a:t>
            </a:r>
            <a:r>
              <a:rPr lang="en-US" baseline="0" dirty="0" smtClean="0"/>
              <a:t> and practicing the use of a facilitation structure can be helpful in the process of case consultation and group supervision.</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13</a:t>
            </a:fld>
            <a:endParaRPr lang="en-US" altLang="en-US"/>
          </a:p>
        </p:txBody>
      </p:sp>
    </p:spTree>
    <p:extLst>
      <p:ext uri="{BB962C8B-B14F-4D97-AF65-F5344CB8AC3E}">
        <p14:creationId xmlns:p14="http://schemas.microsoft.com/office/powerpoint/2010/main" val="1567398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Verdana" panose="020B0604030504040204" pitchFamily="34" charset="0"/>
              </a:rPr>
              <a:t>Caseworkers need to master developing</a:t>
            </a:r>
            <a:r>
              <a:rPr lang="en-US" altLang="en-US" baseline="0" dirty="0" smtClean="0">
                <a:latin typeface="Verdana" panose="020B0604030504040204" pitchFamily="34" charset="0"/>
              </a:rPr>
              <a:t> rigorous safety plans that enable the family and their support network to take actions that immediately control safety threats and prevent protective placement. Supervisory oversight and support of caseworker safety planning with families is essential for child safety. </a:t>
            </a:r>
            <a:endParaRPr lang="en-US" altLang="en-US" dirty="0" smtClean="0">
              <a:latin typeface="Verdana" panose="020B0604030504040204" pitchFamily="34" charset="0"/>
            </a:endParaRPr>
          </a:p>
        </p:txBody>
      </p:sp>
      <p:sp>
        <p:nvSpPr>
          <p:cNvPr id="6" name="Header Placeholder 5"/>
          <p:cNvSpPr>
            <a:spLocks noGrp="1"/>
          </p:cNvSpPr>
          <p:nvPr>
            <p:ph type="hdr" sz="quarter"/>
          </p:nvPr>
        </p:nvSpPr>
        <p:spPr/>
        <p:txBody>
          <a:bodyPr/>
          <a:lstStyle/>
          <a:p>
            <a:pPr>
              <a:defRPr/>
            </a:pPr>
            <a:r>
              <a:rPr lang="en-US"/>
              <a:t>Safety Planning- Fresno, CA</a:t>
            </a:r>
          </a:p>
        </p:txBody>
      </p:sp>
    </p:spTree>
    <p:extLst>
      <p:ext uri="{BB962C8B-B14F-4D97-AF65-F5344CB8AC3E}">
        <p14:creationId xmlns:p14="http://schemas.microsoft.com/office/powerpoint/2010/main" val="75271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Times New Roman" panose="02020603050405020304" pitchFamily="18" charset="0"/>
              </a:rPr>
              <a:t>PURPOSE</a:t>
            </a:r>
          </a:p>
          <a:p>
            <a:r>
              <a:rPr lang="en-US" altLang="en-US" dirty="0" smtClean="0">
                <a:latin typeface="Times New Roman" panose="02020603050405020304" pitchFamily="18" charset="0"/>
              </a:rPr>
              <a:t>Short exercise to help the group start generating some of the core concepts of the framework.</a:t>
            </a:r>
          </a:p>
          <a:p>
            <a:endParaRPr lang="en-US" altLang="en-US" i="1" dirty="0" smtClean="0">
              <a:latin typeface="Times New Roman" panose="02020603050405020304" pitchFamily="18" charset="0"/>
            </a:endParaRPr>
          </a:p>
          <a:p>
            <a:pPr>
              <a:spcAft>
                <a:spcPts val="600"/>
              </a:spcAft>
              <a:buFontTx/>
              <a:buChar char="•"/>
            </a:pPr>
            <a:r>
              <a:rPr lang="en-US" altLang="en-US" dirty="0" smtClean="0">
                <a:latin typeface="Times New Roman" panose="02020603050405020304" pitchFamily="18" charset="0"/>
              </a:rPr>
              <a:t>Visualize one more specific case. </a:t>
            </a:r>
          </a:p>
          <a:p>
            <a:pPr>
              <a:spcAft>
                <a:spcPts val="600"/>
              </a:spcAft>
              <a:buFontTx/>
              <a:buChar char="•"/>
            </a:pPr>
            <a:r>
              <a:rPr lang="en-US" altLang="en-US" dirty="0" smtClean="0">
                <a:latin typeface="Times New Roman" panose="02020603050405020304" pitchFamily="18" charset="0"/>
              </a:rPr>
              <a:t>Allow another 30 seconds to think about a specific example.</a:t>
            </a:r>
          </a:p>
          <a:p>
            <a:pPr>
              <a:spcAft>
                <a:spcPts val="600"/>
              </a:spcAft>
              <a:buFontTx/>
              <a:buChar char="•"/>
            </a:pPr>
            <a:r>
              <a:rPr lang="en-US" altLang="en-US" b="1" dirty="0" smtClean="0">
                <a:latin typeface="Times New Roman" panose="02020603050405020304" pitchFamily="18" charset="0"/>
              </a:rPr>
              <a:t>You won</a:t>
            </a:r>
            <a:r>
              <a:rPr lang="ja-JP" altLang="en-US" b="1" dirty="0" smtClean="0">
                <a:latin typeface="Times New Roman" panose="02020603050405020304" pitchFamily="18" charset="0"/>
              </a:rPr>
              <a:t>’</a:t>
            </a:r>
            <a:r>
              <a:rPr lang="en-US" altLang="ja-JP" b="1" dirty="0" smtClean="0">
                <a:latin typeface="Times New Roman" panose="02020603050405020304" pitchFamily="18" charset="0"/>
                <a:cs typeface="Times New Roman" panose="02020603050405020304" pitchFamily="18" charset="0"/>
              </a:rPr>
              <a:t>t have to share this example out loud. </a:t>
            </a:r>
          </a:p>
          <a:p>
            <a:pPr>
              <a:spcAft>
                <a:spcPts val="600"/>
              </a:spcAft>
              <a:buFontTx/>
              <a:buChar char="•"/>
            </a:pPr>
            <a:endParaRPr lang="en-US" altLang="en-US" b="1" dirty="0" smtClean="0">
              <a:latin typeface="Times New Roman" panose="02020603050405020304" pitchFamily="18" charset="0"/>
              <a:cs typeface="Times New Roman" panose="02020603050405020304" pitchFamily="18" charset="0"/>
            </a:endParaRPr>
          </a:p>
          <a:p>
            <a:pPr>
              <a:spcAft>
                <a:spcPts val="600"/>
              </a:spcAft>
              <a:buFontTx/>
              <a:buChar char="•"/>
            </a:pPr>
            <a:r>
              <a:rPr lang="en-US" altLang="en-US" b="1" dirty="0" smtClean="0">
                <a:latin typeface="Times New Roman" panose="02020603050405020304" pitchFamily="18" charset="0"/>
                <a:cs typeface="Times New Roman" panose="02020603050405020304" pitchFamily="18" charset="0"/>
              </a:rPr>
              <a:t>Large group debriefing on lessons learned.</a:t>
            </a:r>
          </a:p>
        </p:txBody>
      </p:sp>
      <p:sp>
        <p:nvSpPr>
          <p:cNvPr id="7168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r>
              <a:rPr lang="en-US" altLang="en-US" smtClean="0">
                <a:latin typeface="Gill Sans" charset="0"/>
                <a:ea typeface="ヒラギノ角ゴ ProN W3" charset="-128"/>
                <a:sym typeface="Gill Sans" charset="0"/>
              </a:rPr>
              <a:t>Safety Planning- Fresno, CA</a:t>
            </a:r>
          </a:p>
        </p:txBody>
      </p:sp>
    </p:spTree>
    <p:extLst>
      <p:ext uri="{BB962C8B-B14F-4D97-AF65-F5344CB8AC3E}">
        <p14:creationId xmlns:p14="http://schemas.microsoft.com/office/powerpoint/2010/main" val="3508266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SDM safety assessment structure</a:t>
            </a:r>
            <a:r>
              <a:rPr lang="en-US" baseline="0" dirty="0" smtClean="0"/>
              <a:t> provides the framework and process for safety planning. When one or more safety threats are present in a household, steps must be taken to assess and use actions of protection and household and support network strengths to build a set of immediate actions that can control the safety threat until it is resolved.</a:t>
            </a:r>
          </a:p>
          <a:p>
            <a:endParaRPr lang="en-US" baseline="0" dirty="0" smtClean="0"/>
          </a:p>
          <a:p>
            <a:r>
              <a:rPr lang="en-US" baseline="0" dirty="0" smtClean="0"/>
              <a:t>Supervisors can support the process of information gathering, critical thinking, and planning with family regarding the immediacy and severity of the caregiver’s behaviors and the resulting danger (safety threat) to a child or children while caseworkers are in the field working with families. It can be difficult to think through options for safety interventions in the midst of family crisis, and a supervisor’s support in asking good questions and using the framework and SDM safety assessment definitions can provide needed support.</a:t>
            </a:r>
          </a:p>
          <a:p>
            <a:endParaRPr lang="en-US" baseline="0" dirty="0" smtClean="0"/>
          </a:p>
          <a:p>
            <a:r>
              <a:rPr lang="en-US" baseline="0" dirty="0" smtClean="0"/>
              <a:t>Supervisors should consult with caseworkers in the field to ensure that safety plans are sufficient to control immediate danger, families and their networks have been involved in and agree to their plans, and the way plans are working can be monitored in a reasonable way.</a:t>
            </a:r>
          </a:p>
          <a:p>
            <a:endParaRPr lang="en-US" baseline="0" dirty="0" smtClean="0"/>
          </a:p>
          <a:p>
            <a:r>
              <a:rPr lang="en-US" baseline="0" dirty="0" smtClean="0"/>
              <a:t>Finally, in addition to supporting caseworker safety planning skills, supervisors should support caseworkers in strengthening their skills in writing strong safety plans during non-crisis moments, such as providing time for practice writing and/or reviewing and improving safety plans during a unit meeting.</a:t>
            </a:r>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16</a:t>
            </a:fld>
            <a:endParaRPr lang="en-US" altLang="en-US"/>
          </a:p>
        </p:txBody>
      </p:sp>
    </p:spTree>
    <p:extLst>
      <p:ext uri="{BB962C8B-B14F-4D97-AF65-F5344CB8AC3E}">
        <p14:creationId xmlns:p14="http://schemas.microsoft.com/office/powerpoint/2010/main" val="722168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county has developed</a:t>
            </a:r>
            <a:r>
              <a:rPr lang="en-US" baseline="0" dirty="0" smtClean="0"/>
              <a:t> a customized safety plan format for use by workers based upon key elements of a well-written safety plan.</a:t>
            </a:r>
          </a:p>
          <a:p>
            <a:endParaRPr lang="en-US" baseline="0" dirty="0" smtClean="0"/>
          </a:p>
          <a:p>
            <a:r>
              <a:rPr lang="en-US" baseline="0" dirty="0" smtClean="0"/>
              <a:t>The safety plan should:</a:t>
            </a:r>
          </a:p>
          <a:p>
            <a:endParaRPr lang="en-US" baseline="0" dirty="0" smtClean="0"/>
          </a:p>
          <a:p>
            <a:pPr marL="228600" indent="-228600">
              <a:buAutoNum type="arabicPeriod"/>
            </a:pPr>
            <a:r>
              <a:rPr lang="en-US" baseline="0" dirty="0" smtClean="0"/>
              <a:t>Link each identified safety threat to a household-specific behavioral description of the caregiver action/inaction that results in danger to the child;</a:t>
            </a:r>
          </a:p>
          <a:p>
            <a:pPr marL="228600" indent="-228600">
              <a:buAutoNum type="arabicPeriod"/>
            </a:pPr>
            <a:r>
              <a:rPr lang="en-US" baseline="0" dirty="0" smtClean="0"/>
              <a:t>Include a specific set of immediate actions by family members, network members, and others that are sufficient to control and monitor the danger; and</a:t>
            </a:r>
          </a:p>
          <a:p>
            <a:pPr marL="228600" indent="-228600">
              <a:buAutoNum type="arabicPeriod"/>
            </a:pPr>
            <a:r>
              <a:rPr lang="en-US" baseline="0" dirty="0" smtClean="0"/>
              <a:t>Specify time limits for review and updating of the plan and signatures (your signature may be verbal while the worker is in the field) that represent agreement of the plan by at least one legal caregiver, support network members, and the agency.</a:t>
            </a:r>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17</a:t>
            </a:fld>
            <a:endParaRPr lang="en-US" altLang="en-US"/>
          </a:p>
        </p:txBody>
      </p:sp>
    </p:spTree>
    <p:extLst>
      <p:ext uri="{BB962C8B-B14F-4D97-AF65-F5344CB8AC3E}">
        <p14:creationId xmlns:p14="http://schemas.microsoft.com/office/powerpoint/2010/main" val="3781185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Supervisors can support more rigorous safety plans by helping</a:t>
            </a:r>
            <a:r>
              <a:rPr lang="en-US" baseline="0" dirty="0" smtClean="0"/>
              <a:t> to spot and address some of the “hot spots” in safety plans. These might include:</a:t>
            </a:r>
          </a:p>
          <a:p>
            <a:endParaRPr lang="en-US" baseline="0" dirty="0" smtClean="0"/>
          </a:p>
          <a:p>
            <a:pPr marL="228600" indent="-228600">
              <a:buAutoNum type="arabicPeriod"/>
            </a:pPr>
            <a:r>
              <a:rPr lang="en-US" baseline="0" dirty="0" smtClean="0"/>
              <a:t>The only action to control a safety threat involves a caregiver “promise” to avoid the behavior that led to the safety threat. Address this issue with one support network member who can continuously monitor and support the caregiver’s behavior for the period of the safety plan.</a:t>
            </a:r>
          </a:p>
          <a:p>
            <a:pPr marL="228600" indent="-228600">
              <a:buAutoNum type="arabicPeriod"/>
            </a:pPr>
            <a:r>
              <a:rPr lang="en-US" baseline="0" dirty="0" smtClean="0"/>
              <a:t>A lack of behavioral detail regarding how the caregiver’s action or inaction endangers the child. For example, the statement “parent is using drugs” lacks detail about impact on child safety. Supervisors can use reflective inquiry and SDM safety threat definitions to support information gathering and critical thinking to help caseworkers concretely describe the danger and the safety intervention.</a:t>
            </a:r>
          </a:p>
          <a:p>
            <a:pPr marL="228600" indent="-228600">
              <a:buAutoNum type="arabicPeriod"/>
            </a:pPr>
            <a:r>
              <a:rPr lang="en-US" baseline="0" dirty="0" smtClean="0"/>
              <a:t>Developing safety plans without the involvement or agreement of at least one legal parent. </a:t>
            </a:r>
          </a:p>
          <a:p>
            <a:pPr marL="228600" indent="-228600">
              <a:buAutoNum type="arabicPeriod"/>
            </a:pPr>
            <a:r>
              <a:rPr lang="en-US" baseline="0" dirty="0" smtClean="0"/>
              <a:t>Creating a safety plan for a household, rather than involving family members in developing and designing the plan.</a:t>
            </a:r>
          </a:p>
          <a:p>
            <a:pPr marL="228600" indent="-228600">
              <a:buAutoNum type="arabicPeriod"/>
            </a:pPr>
            <a:r>
              <a:rPr lang="en-US" baseline="0" dirty="0" smtClean="0"/>
              <a:t>Failing to plan for the safety of both an abused parent AND children in situations where intimate partner violence is present. </a:t>
            </a:r>
          </a:p>
          <a:p>
            <a:pPr marL="228600" indent="-228600">
              <a:buAutoNum type="arabicPeriod"/>
            </a:pPr>
            <a:r>
              <a:rPr lang="en-US" baseline="0" dirty="0" smtClean="0"/>
              <a:t>Developing safety plan interventions that may violate a parent’s rights related to access to a home or contact with a child without their consent or opportunity to be heard.</a:t>
            </a:r>
          </a:p>
          <a:p>
            <a:pPr marL="228600" indent="-228600">
              <a:buAutoNum type="arabicPeriod"/>
            </a:pPr>
            <a:r>
              <a:rPr lang="en-US" baseline="0" dirty="0" smtClean="0"/>
              <a:t>Writing a safety plan when no safety threat is present.</a:t>
            </a:r>
          </a:p>
          <a:p>
            <a:pPr marL="228600" indent="-228600">
              <a:buAutoNum type="arabicPeriod"/>
            </a:pPr>
            <a:r>
              <a:rPr lang="en-US" baseline="0" dirty="0" smtClean="0"/>
              <a:t>Writing a safety plan without a time limit or way to monitor its effectiveness.</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18</a:t>
            </a:fld>
            <a:endParaRPr lang="en-US" altLang="en-US"/>
          </a:p>
        </p:txBody>
      </p:sp>
    </p:spTree>
    <p:extLst>
      <p:ext uri="{BB962C8B-B14F-4D97-AF65-F5344CB8AC3E}">
        <p14:creationId xmlns:p14="http://schemas.microsoft.com/office/powerpoint/2010/main" val="4081684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trainer: Refer participants to the safety plan examples in the workbook</a:t>
            </a:r>
            <a:r>
              <a:rPr lang="en-US" baseline="0" dirty="0" smtClean="0"/>
              <a:t> and ask them to compare and discuss differences.</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19</a:t>
            </a:fld>
            <a:endParaRPr lang="en-US" altLang="en-US"/>
          </a:p>
        </p:txBody>
      </p:sp>
    </p:spTree>
    <p:extLst>
      <p:ext uri="{BB962C8B-B14F-4D97-AF65-F5344CB8AC3E}">
        <p14:creationId xmlns:p14="http://schemas.microsoft.com/office/powerpoint/2010/main" val="387618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i="1" smtClean="0"/>
          </a:p>
        </p:txBody>
      </p:sp>
      <p:sp>
        <p:nvSpPr>
          <p:cNvPr id="146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3B9851-184F-422B-BC09-953D59004C10}"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577239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xfrm>
            <a:off x="1166813" y="74613"/>
            <a:ext cx="4691062" cy="35194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46050" y="3651250"/>
            <a:ext cx="6732588" cy="4362450"/>
          </a:xfrm>
        </p:spPr>
        <p:txBody>
          <a:bodyPr>
            <a:normAutofit fontScale="92500" lnSpcReduction="10000"/>
          </a:bodyPr>
          <a:lstStyle/>
          <a:p>
            <a:pPr defTabSz="901110">
              <a:spcBef>
                <a:spcPts val="0"/>
              </a:spcBef>
              <a:defRPr/>
            </a:pPr>
            <a:r>
              <a:rPr lang="en-US" altLang="en-US" sz="1100" dirty="0" smtClean="0">
                <a:latin typeface="Verdana" panose="020B0604030504040204" pitchFamily="34" charset="0"/>
                <a:ea typeface="Verdana" panose="020B0604030504040204" pitchFamily="34" charset="0"/>
                <a:cs typeface="Verdana" panose="020B0604030504040204" pitchFamily="34" charset="0"/>
              </a:rPr>
              <a:t>By completing the safety and risk assessment, we learn a lot about</a:t>
            </a:r>
            <a:r>
              <a:rPr lang="en-US" altLang="en-US" sz="1100" baseline="0" dirty="0" smtClean="0">
                <a:latin typeface="Verdana" panose="020B0604030504040204" pitchFamily="34" charset="0"/>
                <a:ea typeface="Verdana" panose="020B0604030504040204" pitchFamily="34" charset="0"/>
                <a:cs typeface="Verdana" panose="020B0604030504040204" pitchFamily="34" charset="0"/>
              </a:rPr>
              <a:t> a family -- </a:t>
            </a:r>
            <a:r>
              <a:rPr lang="en-US" altLang="en-US" sz="1100" dirty="0" smtClean="0">
                <a:latin typeface="Verdana" panose="020B0604030504040204" pitchFamily="34" charset="0"/>
                <a:ea typeface="Verdana" panose="020B0604030504040204" pitchFamily="34" charset="0"/>
                <a:cs typeface="Verdana" panose="020B0604030504040204" pitchFamily="34" charset="0"/>
              </a:rPr>
              <a:t>enough to determine</a:t>
            </a:r>
            <a:r>
              <a:rPr lang="en-US" altLang="en-US" sz="1100" baseline="0" dirty="0" smtClean="0">
                <a:latin typeface="Verdana" panose="020B0604030504040204" pitchFamily="34" charset="0"/>
                <a:ea typeface="Verdana" panose="020B0604030504040204" pitchFamily="34" charset="0"/>
                <a:cs typeface="Verdana" panose="020B0604030504040204" pitchFamily="34" charset="0"/>
              </a:rPr>
              <a:t> whether a case should be opened.</a:t>
            </a:r>
            <a:r>
              <a:rPr lang="en-US" altLang="en-US" sz="1100" dirty="0" smtClean="0">
                <a:latin typeface="Verdana" panose="020B0604030504040204" pitchFamily="34" charset="0"/>
                <a:ea typeface="Verdana" panose="020B0604030504040204" pitchFamily="34" charset="0"/>
                <a:cs typeface="Verdana" panose="020B0604030504040204" pitchFamily="34" charset="0"/>
              </a:rPr>
              <a:t> But, typically, what we learn is focused on the information needed to make that key decision:</a:t>
            </a:r>
            <a:r>
              <a:rPr lang="en-US" altLang="en-US" sz="1100" baseline="0" dirty="0" smtClean="0">
                <a:latin typeface="Verdana" panose="020B0604030504040204" pitchFamily="34" charset="0"/>
                <a:ea typeface="Verdana" panose="020B0604030504040204" pitchFamily="34" charset="0"/>
                <a:cs typeface="Verdana" panose="020B0604030504040204" pitchFamily="34" charset="0"/>
              </a:rPr>
              <a:t> the presence of</a:t>
            </a:r>
            <a:r>
              <a:rPr lang="en-US" altLang="en-US" sz="1100" dirty="0" smtClean="0">
                <a:latin typeface="Verdana" panose="020B0604030504040204" pitchFamily="34" charset="0"/>
                <a:ea typeface="Verdana" panose="020B0604030504040204" pitchFamily="34" charset="0"/>
                <a:cs typeface="Verdana" panose="020B0604030504040204" pitchFamily="34" charset="0"/>
              </a:rPr>
              <a:t> threats and whether</a:t>
            </a:r>
            <a:r>
              <a:rPr lang="en-US" altLang="en-US" sz="110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100" dirty="0" smtClean="0">
                <a:latin typeface="Verdana" panose="020B0604030504040204" pitchFamily="34" charset="0"/>
                <a:ea typeface="Verdana" panose="020B0604030504040204" pitchFamily="34" charset="0"/>
                <a:cs typeface="Verdana" panose="020B0604030504040204" pitchFamily="34" charset="0"/>
              </a:rPr>
              <a:t>a short-term plan is controlling those threats and the likelihood of a future event that will have a negative impact on the children in the home. Now is the time to work with the family to understand what lies within caregiver and family functioning that impacts both safety and risk, as well as what the child’s needs are. That is the role of the family strengths and needs assessment (FSNA).</a:t>
            </a:r>
          </a:p>
          <a:p>
            <a:pPr defTabSz="901110">
              <a:spcBef>
                <a:spcPts val="0"/>
              </a:spcBef>
              <a:defRPr/>
            </a:pPr>
            <a:endParaRPr lang="en-US" altLang="en-US" sz="1100" dirty="0" smtClean="0">
              <a:latin typeface="Verdana" panose="020B0604030504040204" pitchFamily="34" charset="0"/>
              <a:ea typeface="Verdana" panose="020B0604030504040204" pitchFamily="34" charset="0"/>
              <a:cs typeface="Verdana" panose="020B0604030504040204" pitchFamily="34" charset="0"/>
            </a:endParaRPr>
          </a:p>
          <a:p>
            <a:pPr defTabSz="901110">
              <a:spcBef>
                <a:spcPts val="0"/>
              </a:spcBef>
              <a:defRPr/>
            </a:pPr>
            <a:r>
              <a:rPr lang="en-US" altLang="en-US" sz="1100" dirty="0" smtClean="0">
                <a:latin typeface="Verdana" panose="020B0604030504040204" pitchFamily="34" charset="0"/>
                <a:ea typeface="Verdana" panose="020B0604030504040204" pitchFamily="34" charset="0"/>
                <a:cs typeface="Verdana" panose="020B0604030504040204" pitchFamily="34" charset="0"/>
              </a:rPr>
              <a:t>This assessment helps to identify and create agreements about what to address in a case plan. The social worker must identify p</a:t>
            </a:r>
            <a:r>
              <a:rPr lang="en-US" sz="1100" dirty="0" smtClean="0">
                <a:latin typeface="Verdana" pitchFamily="34" charset="0"/>
                <a:ea typeface="Verdana" pitchFamily="34" charset="0"/>
                <a:cs typeface="Verdana" pitchFamily="34" charset="0"/>
              </a:rPr>
              <a:t>riority areas of need as the focus of efforts to improve family functioning and child safety. </a:t>
            </a:r>
          </a:p>
          <a:p>
            <a:pPr defTabSz="901110">
              <a:spcBef>
                <a:spcPts val="0"/>
              </a:spcBef>
              <a:defRPr/>
            </a:pPr>
            <a:endParaRPr lang="en-US" altLang="en-US" sz="1100" dirty="0" smtClean="0">
              <a:latin typeface="Verdana" panose="020B0604030504040204" pitchFamily="34" charset="0"/>
              <a:ea typeface="Verdana" panose="020B0604030504040204" pitchFamily="34" charset="0"/>
              <a:cs typeface="Verdana" panose="020B0604030504040204" pitchFamily="34" charset="0"/>
            </a:endParaRPr>
          </a:p>
          <a:p>
            <a:pPr defTabSz="901110">
              <a:spcBef>
                <a:spcPts val="0"/>
              </a:spcBef>
              <a:defRPr/>
            </a:pPr>
            <a:r>
              <a:rPr lang="en-US" sz="1100" dirty="0" smtClean="0">
                <a:latin typeface="Verdana" panose="020B0604030504040204" pitchFamily="34" charset="0"/>
                <a:ea typeface="Verdana" panose="020B0604030504040204" pitchFamily="34" charset="0"/>
                <a:cs typeface="Verdana" panose="020B0604030504040204" pitchFamily="34" charset="0"/>
              </a:rPr>
              <a:t>Many CWS families have multiple needs, but not everything can be changed at once. Where to start? </a:t>
            </a:r>
          </a:p>
          <a:p>
            <a:pPr defTabSz="901110">
              <a:spcBef>
                <a:spcPts val="0"/>
              </a:spcBef>
              <a:defRPr/>
            </a:pPr>
            <a:endParaRPr lang="en-US" sz="1100" dirty="0" smtClean="0">
              <a:latin typeface="Verdana" panose="020B0604030504040204" pitchFamily="34" charset="0"/>
              <a:ea typeface="Verdana" panose="020B0604030504040204" pitchFamily="34" charset="0"/>
              <a:cs typeface="Verdana" panose="020B0604030504040204" pitchFamily="34" charset="0"/>
            </a:endParaRPr>
          </a:p>
          <a:p>
            <a:pPr defTabSz="901110">
              <a:spcBef>
                <a:spcPts val="0"/>
              </a:spcBef>
              <a:defRPr/>
            </a:pPr>
            <a:r>
              <a:rPr lang="en-US" sz="1100" dirty="0" smtClean="0">
                <a:latin typeface="Verdana" panose="020B0604030504040204" pitchFamily="34" charset="0"/>
                <a:ea typeface="Verdana" panose="020B0604030504040204" pitchFamily="34" charset="0"/>
                <a:cs typeface="Verdana" panose="020B0604030504040204" pitchFamily="34" charset="0"/>
              </a:rPr>
              <a:t>The FSNA also ensures that we see not only the needs of families, but also their strengths. Knowing both the priority needs and strengths prepares us to develop a case plan in conjunction with the family.</a:t>
            </a:r>
          </a:p>
          <a:p>
            <a:pPr defTabSz="901110">
              <a:spcBef>
                <a:spcPts val="0"/>
              </a:spcBef>
              <a:defRPr/>
            </a:pPr>
            <a:endParaRPr lang="en-US" sz="1100" dirty="0" smtClean="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sz="1100" dirty="0" smtClean="0">
                <a:latin typeface="Verdana" panose="020B0604030504040204" pitchFamily="34" charset="0"/>
                <a:ea typeface="Verdana" panose="020B0604030504040204" pitchFamily="34" charset="0"/>
                <a:cs typeface="Verdana" panose="020B0604030504040204" pitchFamily="34" charset="0"/>
              </a:rPr>
              <a:t>Unlike the risk assessment tool, which looks only at statistically relevant items, the FSNA provides a comprehensive overview of family functioning in areas related to their ability to parent and protect their children. Because this tool is completed at the close of an investigation, it anticipates knowing more information about a family. </a:t>
            </a:r>
          </a:p>
          <a:p>
            <a:pPr>
              <a:spcBef>
                <a:spcPts val="0"/>
              </a:spcBef>
            </a:pPr>
            <a:r>
              <a:rPr lang="en-US" sz="1100" dirty="0" smtClean="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sz="1100" dirty="0" smtClean="0">
                <a:latin typeface="Verdana" panose="020B0604030504040204" pitchFamily="34" charset="0"/>
                <a:ea typeface="Verdana" panose="020B0604030504040204" pitchFamily="34" charset="0"/>
                <a:cs typeface="Verdana" panose="020B0604030504040204" pitchFamily="34" charset="0"/>
              </a:rPr>
              <a:t>California workgroups worked very hard to ensure that each item has a potential strength response. Each item has four levels that correspond to a strength (a items), an absence of a need (b items), a minor need (c items), and a severe need (d items). In the FSNA’s most recent revision, these items are connected to identified safety threat and risk items related to reason for involvement.</a:t>
            </a:r>
          </a:p>
          <a:p>
            <a:pPr>
              <a:spcBef>
                <a:spcPts val="0"/>
              </a:spcBef>
            </a:pPr>
            <a:r>
              <a:rPr lang="en-US" sz="1100" dirty="0" smtClean="0">
                <a:latin typeface="Verdana" panose="020B0604030504040204" pitchFamily="34" charset="0"/>
                <a:ea typeface="Verdana" panose="020B0604030504040204" pitchFamily="34" charset="0"/>
                <a:cs typeface="Verdana" panose="020B0604030504040204" pitchFamily="34" charset="0"/>
              </a:rPr>
              <a:t> </a:t>
            </a:r>
          </a:p>
          <a:p>
            <a:pPr defTabSz="908560">
              <a:spcBef>
                <a:spcPts val="0"/>
              </a:spcBef>
              <a:defRPr/>
            </a:pPr>
            <a:r>
              <a:rPr lang="en-US" altLang="en-US" sz="1100" dirty="0" smtClean="0">
                <a:latin typeface="Verdana" panose="020B0604030504040204" pitchFamily="34" charset="0"/>
                <a:ea typeface="Verdana" panose="020B0604030504040204" pitchFamily="34" charset="0"/>
                <a:cs typeface="Verdana" panose="020B0604030504040204" pitchFamily="34" charset="0"/>
              </a:rPr>
              <a:t>Supervisors</a:t>
            </a:r>
            <a:r>
              <a:rPr lang="en-US" altLang="en-US" sz="1100" baseline="0" dirty="0" smtClean="0">
                <a:latin typeface="Verdana" panose="020B0604030504040204" pitchFamily="34" charset="0"/>
                <a:ea typeface="Verdana" panose="020B0604030504040204" pitchFamily="34" charset="0"/>
                <a:cs typeface="Verdana" panose="020B0604030504040204" pitchFamily="34" charset="0"/>
              </a:rPr>
              <a:t> can support and strengthen caseworker practice related to involving family members in assessing their underlying needs and strengths.</a:t>
            </a:r>
            <a:endParaRPr lang="en-US" alt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963EFF-7126-4FD0-BFC1-BF1A288D5920}" type="slidenum">
              <a:rPr lang="en-US" altLang="en-US" sz="1100" smtClean="0">
                <a:latin typeface="Verdana" panose="020B0604030504040204" pitchFamily="34" charset="0"/>
                <a:ea typeface="Verdana" panose="020B0604030504040204" pitchFamily="34" charset="0"/>
                <a:cs typeface="Verdana" panose="020B0604030504040204" pitchFamily="34" charset="0"/>
              </a:rPr>
              <a:pPr/>
              <a:t>20</a:t>
            </a:fld>
            <a:endParaRPr lang="en-US" altLang="en-US" sz="110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225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58BF297-7B02-426A-A981-479DC36149C3}" type="slidenum">
              <a:rPr lang="en-US" altLang="en-US">
                <a:solidFill>
                  <a:prstClr val="black"/>
                </a:solidFill>
                <a:latin typeface="Calibri" panose="020F0502020204030204" pitchFamily="34" charset="0"/>
              </a:rPr>
              <a:pPr eaLnBrk="1" hangingPunct="1"/>
              <a:t>21</a:t>
            </a:fld>
            <a:endParaRPr lang="en-US" altLang="en-US">
              <a:solidFill>
                <a:prstClr val="black"/>
              </a:solidFill>
              <a:latin typeface="Calibri" panose="020F0502020204030204"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Encourage</a:t>
            </a:r>
            <a:r>
              <a:rPr lang="en-US" altLang="en-US" baseline="0" dirty="0" smtClean="0"/>
              <a:t> your caseworkers to develop and use a family-friendly explanation of the FSNA purpose and process. Set the expectation with caseworkers that the FSNA conversation with the family is an essential part of creating a behaviorally focused case plan that effectively addresses underlying needs related to safety threat and risk in the household.</a:t>
            </a:r>
            <a:endParaRPr lang="en-US" altLang="en-US" dirty="0" smtClean="0"/>
          </a:p>
        </p:txBody>
      </p:sp>
    </p:spTree>
    <p:extLst>
      <p:ext uri="{BB962C8B-B14F-4D97-AF65-F5344CB8AC3E}">
        <p14:creationId xmlns:p14="http://schemas.microsoft.com/office/powerpoint/2010/main" val="2233028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to trainer: Refer participants to their workbook handout that provides a suggested framework for developing case plans with families. Ask them to discuss strategies for encouraging caseworker use of this process and the challenges that caseworkers may face in fully engaging families in this process.</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22</a:t>
            </a:fld>
            <a:endParaRPr lang="en-US" altLang="en-US"/>
          </a:p>
        </p:txBody>
      </p:sp>
    </p:spTree>
    <p:extLst>
      <p:ext uri="{BB962C8B-B14F-4D97-AF65-F5344CB8AC3E}">
        <p14:creationId xmlns:p14="http://schemas.microsoft.com/office/powerpoint/2010/main" val="2843415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We</a:t>
            </a:r>
            <a:r>
              <a:rPr lang="en-US" baseline="0" dirty="0" smtClean="0">
                <a:latin typeface="Verdana" panose="020B0604030504040204" pitchFamily="34" charset="0"/>
                <a:ea typeface="Verdana" panose="020B0604030504040204" pitchFamily="34" charset="0"/>
                <a:cs typeface="Verdana" panose="020B0604030504040204" pitchFamily="34" charset="0"/>
              </a:rPr>
              <a:t> a</a:t>
            </a:r>
            <a:r>
              <a:rPr lang="en-US" dirty="0" smtClean="0">
                <a:latin typeface="Verdana" panose="020B0604030504040204" pitchFamily="34" charset="0"/>
                <a:ea typeface="Verdana" panose="020B0604030504040204" pitchFamily="34" charset="0"/>
                <a:cs typeface="Verdana" panose="020B0604030504040204" pitchFamily="34" charset="0"/>
              </a:rPr>
              <a:t>re </a:t>
            </a:r>
            <a:r>
              <a:rPr lang="en-US" dirty="0">
                <a:latin typeface="Verdana" panose="020B0604030504040204" pitchFamily="34" charset="0"/>
                <a:ea typeface="Verdana" panose="020B0604030504040204" pitchFamily="34" charset="0"/>
                <a:cs typeface="Verdana" panose="020B0604030504040204" pitchFamily="34" charset="0"/>
              </a:rPr>
              <a:t>going to take a few moments to consider </a:t>
            </a:r>
            <a:r>
              <a:rPr lang="en-US" dirty="0" smtClean="0">
                <a:latin typeface="Verdana" panose="020B0604030504040204" pitchFamily="34" charset="0"/>
                <a:ea typeface="Verdana" panose="020B0604030504040204" pitchFamily="34" charset="0"/>
                <a:cs typeface="Verdana" panose="020B0604030504040204" pitchFamily="34" charset="0"/>
              </a:rPr>
              <a:t>strategies </a:t>
            </a:r>
            <a:r>
              <a:rPr lang="en-US" dirty="0">
                <a:latin typeface="Verdana" panose="020B0604030504040204" pitchFamily="34" charset="0"/>
                <a:ea typeface="Verdana" panose="020B0604030504040204" pitchFamily="34" charset="0"/>
                <a:cs typeface="Verdana" panose="020B0604030504040204" pitchFamily="34" charset="0"/>
              </a:rPr>
              <a:t>for </a:t>
            </a:r>
            <a:r>
              <a:rPr lang="en-US" dirty="0" smtClean="0">
                <a:latin typeface="Verdana" panose="020B0604030504040204" pitchFamily="34" charset="0"/>
                <a:ea typeface="Verdana" panose="020B0604030504040204" pitchFamily="34" charset="0"/>
                <a:cs typeface="Verdana" panose="020B0604030504040204" pitchFamily="34" charset="0"/>
              </a:rPr>
              <a:t>helping case</a:t>
            </a:r>
            <a:r>
              <a:rPr lang="en-US" baseline="0" dirty="0" smtClean="0">
                <a:latin typeface="Verdana" panose="020B0604030504040204" pitchFamily="34" charset="0"/>
                <a:ea typeface="Verdana" panose="020B0604030504040204" pitchFamily="34" charset="0"/>
                <a:cs typeface="Verdana" panose="020B0604030504040204" pitchFamily="34" charset="0"/>
              </a:rPr>
              <a:t>workers </a:t>
            </a:r>
            <a:r>
              <a:rPr lang="en-US" dirty="0" smtClean="0">
                <a:latin typeface="Verdana" panose="020B0604030504040204" pitchFamily="34" charset="0"/>
                <a:ea typeface="Verdana" panose="020B0604030504040204" pitchFamily="34" charset="0"/>
                <a:cs typeface="Verdana" panose="020B0604030504040204" pitchFamily="34" charset="0"/>
              </a:rPr>
              <a:t>use SDM assessment results to create </a:t>
            </a:r>
            <a:r>
              <a:rPr lang="en-US" dirty="0">
                <a:latin typeface="Verdana" panose="020B0604030504040204" pitchFamily="34" charset="0"/>
                <a:ea typeface="Verdana" panose="020B0604030504040204" pitchFamily="34" charset="0"/>
                <a:cs typeface="Verdana" panose="020B0604030504040204" pitchFamily="34" charset="0"/>
              </a:rPr>
              <a:t>shared agreements with </a:t>
            </a:r>
            <a:r>
              <a:rPr lang="en-US" dirty="0" smtClean="0">
                <a:latin typeface="Verdana" panose="020B0604030504040204" pitchFamily="34" charset="0"/>
                <a:ea typeface="Verdana" panose="020B0604030504040204" pitchFamily="34" charset="0"/>
                <a:cs typeface="Verdana" panose="020B0604030504040204" pitchFamily="34" charset="0"/>
              </a:rPr>
              <a:t>caregivers </a:t>
            </a:r>
            <a:r>
              <a:rPr lang="en-US" dirty="0">
                <a:latin typeface="Verdana" panose="020B0604030504040204" pitchFamily="34" charset="0"/>
                <a:ea typeface="Verdana" panose="020B0604030504040204" pitchFamily="34" charset="0"/>
                <a:cs typeface="Verdana" panose="020B0604030504040204" pitchFamily="34" charset="0"/>
              </a:rPr>
              <a:t>about </a:t>
            </a:r>
            <a:r>
              <a:rPr lang="en-US" dirty="0" smtClean="0">
                <a:latin typeface="Verdana" panose="020B0604030504040204" pitchFamily="34" charset="0"/>
                <a:ea typeface="Verdana" panose="020B0604030504040204" pitchFamily="34" charset="0"/>
                <a:cs typeface="Verdana" panose="020B0604030504040204" pitchFamily="34" charset="0"/>
              </a:rPr>
              <a:t>measuring their </a:t>
            </a:r>
            <a:r>
              <a:rPr lang="en-US" dirty="0">
                <a:latin typeface="Verdana" panose="020B0604030504040204" pitchFamily="34" charset="0"/>
                <a:ea typeface="Verdana" panose="020B0604030504040204" pitchFamily="34" charset="0"/>
                <a:cs typeface="Verdana" panose="020B0604030504040204" pitchFamily="34" charset="0"/>
              </a:rPr>
              <a:t>progress </a:t>
            </a:r>
            <a:r>
              <a:rPr lang="en-US" dirty="0" smtClean="0">
                <a:latin typeface="Verdana" panose="020B0604030504040204" pitchFamily="34" charset="0"/>
                <a:ea typeface="Verdana" panose="020B0604030504040204" pitchFamily="34" charset="0"/>
                <a:cs typeface="Verdana" panose="020B0604030504040204" pitchFamily="34" charset="0"/>
              </a:rPr>
              <a:t>over time</a:t>
            </a:r>
            <a:r>
              <a:rPr lang="en-US" dirty="0">
                <a:latin typeface="Verdana" panose="020B0604030504040204" pitchFamily="34" charset="0"/>
                <a:ea typeface="Verdana" panose="020B0604030504040204" pitchFamily="34" charset="0"/>
                <a:cs typeface="Verdana" panose="020B0604030504040204" pitchFamily="34" charset="0"/>
              </a:rPr>
              <a:t>.</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In addition, we want to talk </a:t>
            </a:r>
            <a:r>
              <a:rPr lang="en-US" dirty="0" smtClean="0">
                <a:latin typeface="Verdana" panose="020B0604030504040204" pitchFamily="34" charset="0"/>
                <a:ea typeface="Verdana" panose="020B0604030504040204" pitchFamily="34" charset="0"/>
                <a:cs typeface="Verdana" panose="020B0604030504040204" pitchFamily="34" charset="0"/>
              </a:rPr>
              <a:t>about </a:t>
            </a:r>
            <a:r>
              <a:rPr lang="en-US" dirty="0">
                <a:latin typeface="Verdana" panose="020B0604030504040204" pitchFamily="34" charset="0"/>
                <a:ea typeface="Verdana" panose="020B0604030504040204" pitchFamily="34" charset="0"/>
                <a:cs typeface="Verdana" panose="020B0604030504040204" pitchFamily="34" charset="0"/>
              </a:rPr>
              <a:t>strategies for </a:t>
            </a:r>
            <a:r>
              <a:rPr lang="en-US" dirty="0" smtClean="0">
                <a:latin typeface="Verdana" panose="020B0604030504040204" pitchFamily="34" charset="0"/>
                <a:ea typeface="Verdana" panose="020B0604030504040204" pitchFamily="34" charset="0"/>
                <a:cs typeface="Verdana" panose="020B0604030504040204" pitchFamily="34" charset="0"/>
              </a:rPr>
              <a:t>helping</a:t>
            </a:r>
            <a:r>
              <a:rPr lang="en-US" baseline="0" dirty="0" smtClean="0">
                <a:latin typeface="Verdana" panose="020B0604030504040204" pitchFamily="34" charset="0"/>
                <a:ea typeface="Verdana" panose="020B0604030504040204" pitchFamily="34" charset="0"/>
                <a:cs typeface="Verdana" panose="020B0604030504040204" pitchFamily="34" charset="0"/>
              </a:rPr>
              <a:t> caseworkers to recognize and use the framework of the SDM reassessment in their </a:t>
            </a:r>
            <a:r>
              <a:rPr lang="en-US" dirty="0" smtClean="0">
                <a:latin typeface="Verdana" panose="020B0604030504040204" pitchFamily="34" charset="0"/>
                <a:ea typeface="Verdana" panose="020B0604030504040204" pitchFamily="34" charset="0"/>
                <a:cs typeface="Verdana" panose="020B0604030504040204" pitchFamily="34" charset="0"/>
              </a:rPr>
              <a:t>ongoing </a:t>
            </a:r>
            <a:r>
              <a:rPr lang="en-US" dirty="0">
                <a:latin typeface="Verdana" panose="020B0604030504040204" pitchFamily="34" charset="0"/>
                <a:ea typeface="Verdana" panose="020B0604030504040204" pitchFamily="34" charset="0"/>
                <a:cs typeface="Verdana" panose="020B0604030504040204" pitchFamily="34" charset="0"/>
              </a:rPr>
              <a:t>contacts with caregivers and </a:t>
            </a:r>
            <a:r>
              <a:rPr lang="en-US" dirty="0" smtClean="0">
                <a:latin typeface="Verdana" panose="020B0604030504040204" pitchFamily="34" charset="0"/>
                <a:ea typeface="Verdana" panose="020B0604030504040204" pitchFamily="34" charset="0"/>
                <a:cs typeface="Verdana" panose="020B0604030504040204" pitchFamily="34" charset="0"/>
              </a:rPr>
              <a:t>children/youth. This will help </a:t>
            </a:r>
            <a:r>
              <a:rPr lang="en-US" dirty="0">
                <a:latin typeface="Verdana" panose="020B0604030504040204" pitchFamily="34" charset="0"/>
                <a:ea typeface="Verdana" panose="020B0604030504040204" pitchFamily="34" charset="0"/>
                <a:cs typeface="Verdana" panose="020B0604030504040204" pitchFamily="34" charset="0"/>
              </a:rPr>
              <a:t>to assess and document case plan progress and family support network </a:t>
            </a:r>
            <a:r>
              <a:rPr lang="en-US" dirty="0" smtClean="0">
                <a:latin typeface="Verdana" panose="020B0604030504040204" pitchFamily="34" charset="0"/>
                <a:ea typeface="Verdana" panose="020B0604030504040204" pitchFamily="34" charset="0"/>
                <a:cs typeface="Verdana" panose="020B0604030504040204" pitchFamily="34" charset="0"/>
              </a:rPr>
              <a:t>development, which are key to ongoing </a:t>
            </a:r>
            <a:r>
              <a:rPr lang="en-US" dirty="0">
                <a:latin typeface="Verdana" panose="020B0604030504040204" pitchFamily="34" charset="0"/>
                <a:ea typeface="Verdana" panose="020B0604030504040204" pitchFamily="34" charset="0"/>
                <a:cs typeface="Verdana" panose="020B0604030504040204" pitchFamily="34" charset="0"/>
              </a:rPr>
              <a:t>child safety.</a:t>
            </a:r>
          </a:p>
        </p:txBody>
      </p:sp>
      <p:sp>
        <p:nvSpPr>
          <p:cNvPr id="4" name="Slide Number Placeholder 3"/>
          <p:cNvSpPr>
            <a:spLocks noGrp="1"/>
          </p:cNvSpPr>
          <p:nvPr>
            <p:ph type="sldNum" sz="quarter" idx="10"/>
          </p:nvPr>
        </p:nvSpPr>
        <p:spPr/>
        <p:txBody>
          <a:bodyPr/>
          <a:lstStyle/>
          <a:p>
            <a:fld id="{25247304-57D7-438A-BE02-671ED1C5BF3A}" type="slidenum">
              <a:rPr lang="en-US" altLang="en-US" sz="1100">
                <a:latin typeface="Verdana" panose="020B0604030504040204" pitchFamily="34" charset="0"/>
                <a:ea typeface="Verdana" panose="020B0604030504040204" pitchFamily="34" charset="0"/>
                <a:cs typeface="Verdana" panose="020B0604030504040204" pitchFamily="34" charset="0"/>
              </a:rPr>
              <a:pPr/>
              <a:t>23</a:t>
            </a:fld>
            <a:endParaRPr lang="en-US" alt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91033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cs typeface="Calibri" panose="020F0502020204030204" pitchFamily="34" charset="0"/>
              </a:rPr>
              <a:t>Here are some tips for developing a productive partnership with families to support reunification.</a:t>
            </a:r>
          </a:p>
        </p:txBody>
      </p:sp>
      <p:sp>
        <p:nvSpPr>
          <p:cNvPr id="118789"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panose="02020603050405020304" pitchFamily="18" charset="0"/>
                <a:ea typeface="MS PGothic" panose="020B0600070205080204" pitchFamily="34" charset="-128"/>
              </a:defRPr>
            </a:lvl1pPr>
            <a:lvl2pPr marL="739776" indent="-283939">
              <a:defRPr sz="2300">
                <a:solidFill>
                  <a:schemeClr val="tx1"/>
                </a:solidFill>
                <a:latin typeface="Times" panose="02020603050405020304" pitchFamily="18" charset="0"/>
                <a:ea typeface="MS PGothic" panose="020B0600070205080204" pitchFamily="34" charset="-128"/>
              </a:defRPr>
            </a:lvl2pPr>
            <a:lvl3pPr marL="1137291" indent="-227152">
              <a:defRPr sz="2300">
                <a:solidFill>
                  <a:schemeClr val="tx1"/>
                </a:solidFill>
                <a:latin typeface="Times" panose="02020603050405020304" pitchFamily="18" charset="0"/>
                <a:ea typeface="MS PGothic" panose="020B0600070205080204" pitchFamily="34" charset="-128"/>
              </a:defRPr>
            </a:lvl3pPr>
            <a:lvl4pPr marL="1593130" indent="-227152">
              <a:defRPr sz="2300">
                <a:solidFill>
                  <a:schemeClr val="tx1"/>
                </a:solidFill>
                <a:latin typeface="Times" panose="02020603050405020304" pitchFamily="18" charset="0"/>
                <a:ea typeface="MS PGothic" panose="020B0600070205080204" pitchFamily="34" charset="-128"/>
              </a:defRPr>
            </a:lvl4pPr>
            <a:lvl5pPr marL="2048967" indent="-227152">
              <a:defRPr sz="2300">
                <a:solidFill>
                  <a:schemeClr val="tx1"/>
                </a:solidFill>
                <a:latin typeface="Times" panose="02020603050405020304" pitchFamily="18" charset="0"/>
                <a:ea typeface="MS PGothic" panose="020B0600070205080204" pitchFamily="34" charset="-128"/>
              </a:defRPr>
            </a:lvl5pPr>
            <a:lvl6pPr marL="2490990" indent="-227152" eaLnBrk="0" fontAlgn="base" hangingPunct="0">
              <a:spcBef>
                <a:spcPct val="0"/>
              </a:spcBef>
              <a:spcAft>
                <a:spcPct val="0"/>
              </a:spcAft>
              <a:defRPr sz="2300">
                <a:solidFill>
                  <a:schemeClr val="tx1"/>
                </a:solidFill>
                <a:latin typeface="Times" panose="02020603050405020304" pitchFamily="18" charset="0"/>
                <a:ea typeface="MS PGothic" panose="020B0600070205080204" pitchFamily="34" charset="-128"/>
              </a:defRPr>
            </a:lvl6pPr>
            <a:lvl7pPr marL="2933015" indent="-227152" eaLnBrk="0" fontAlgn="base" hangingPunct="0">
              <a:spcBef>
                <a:spcPct val="0"/>
              </a:spcBef>
              <a:spcAft>
                <a:spcPct val="0"/>
              </a:spcAft>
              <a:defRPr sz="2300">
                <a:solidFill>
                  <a:schemeClr val="tx1"/>
                </a:solidFill>
                <a:latin typeface="Times" panose="02020603050405020304" pitchFamily="18" charset="0"/>
                <a:ea typeface="MS PGothic" panose="020B0600070205080204" pitchFamily="34" charset="-128"/>
              </a:defRPr>
            </a:lvl7pPr>
            <a:lvl8pPr marL="3375040" indent="-227152" eaLnBrk="0" fontAlgn="base" hangingPunct="0">
              <a:spcBef>
                <a:spcPct val="0"/>
              </a:spcBef>
              <a:spcAft>
                <a:spcPct val="0"/>
              </a:spcAft>
              <a:defRPr sz="2300">
                <a:solidFill>
                  <a:schemeClr val="tx1"/>
                </a:solidFill>
                <a:latin typeface="Times" panose="02020603050405020304" pitchFamily="18" charset="0"/>
                <a:ea typeface="MS PGothic" panose="020B0600070205080204" pitchFamily="34" charset="-128"/>
              </a:defRPr>
            </a:lvl8pPr>
            <a:lvl9pPr marL="3817062" indent="-227152" eaLnBrk="0" fontAlgn="base" hangingPunct="0">
              <a:spcBef>
                <a:spcPct val="0"/>
              </a:spcBef>
              <a:spcAft>
                <a:spcPct val="0"/>
              </a:spcAft>
              <a:defRPr sz="2300">
                <a:solidFill>
                  <a:schemeClr val="tx1"/>
                </a:solidFill>
                <a:latin typeface="Times" panose="02020603050405020304" pitchFamily="18" charset="0"/>
                <a:ea typeface="MS PGothic" panose="020B0600070205080204" pitchFamily="34" charset="-128"/>
              </a:defRPr>
            </a:lvl9pPr>
          </a:lstStyle>
          <a:p>
            <a:fld id="{44944108-CDFB-489D-8D20-1DBDF319AB6B}" type="slidenum">
              <a:rPr lang="en-US" altLang="en-US" sz="1100">
                <a:latin typeface="Verdana" panose="020B0604030504040204" pitchFamily="34" charset="0"/>
                <a:ea typeface="Verdana" panose="020B0604030504040204" pitchFamily="34" charset="0"/>
                <a:cs typeface="Verdana" panose="020B0604030504040204" pitchFamily="34" charset="0"/>
              </a:rPr>
              <a:pPr/>
              <a:t>24</a:t>
            </a:fld>
            <a:endParaRPr lang="en-US" alt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7602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Verdana" panose="020B0604030504040204" pitchFamily="34" charset="0"/>
                <a:cs typeface="Calibri" panose="020F0502020204030204" pitchFamily="34" charset="0"/>
              </a:rPr>
              <a:t>Encourage</a:t>
            </a:r>
            <a:r>
              <a:rPr lang="en-US" altLang="en-US" baseline="0" dirty="0" smtClean="0">
                <a:latin typeface="Verdana" panose="020B0604030504040204" pitchFamily="34" charset="0"/>
                <a:cs typeface="Calibri" panose="020F0502020204030204" pitchFamily="34" charset="0"/>
              </a:rPr>
              <a:t> caseworkers to use</a:t>
            </a:r>
            <a:r>
              <a:rPr lang="en-US" altLang="en-US" dirty="0" smtClean="0">
                <a:latin typeface="Verdana" panose="020B0604030504040204" pitchFamily="34" charset="0"/>
                <a:cs typeface="Calibri" panose="020F0502020204030204" pitchFamily="34" charset="0"/>
              </a:rPr>
              <a:t> </a:t>
            </a:r>
            <a:r>
              <a:rPr lang="en-US" altLang="en-US" dirty="0">
                <a:latin typeface="Verdana" panose="020B0604030504040204" pitchFamily="34" charset="0"/>
                <a:cs typeface="Calibri" panose="020F0502020204030204" pitchFamily="34" charset="0"/>
              </a:rPr>
              <a:t>the “Voice of” the SDM </a:t>
            </a:r>
            <a:r>
              <a:rPr lang="en-US" altLang="en-US" dirty="0" smtClean="0">
                <a:latin typeface="Verdana" panose="020B0604030504040204" pitchFamily="34" charset="0"/>
                <a:cs typeface="Calibri" panose="020F0502020204030204" pitchFamily="34" charset="0"/>
              </a:rPr>
              <a:t>reunification reassessment </a:t>
            </a:r>
            <a:r>
              <a:rPr lang="en-US" altLang="en-US" dirty="0">
                <a:latin typeface="Verdana" panose="020B0604030504040204" pitchFamily="34" charset="0"/>
                <a:cs typeface="Calibri" panose="020F0502020204030204" pitchFamily="34" charset="0"/>
              </a:rPr>
              <a:t>in combination with prior efforts to create clear understanding of harm/danger as well as the presence of safety.</a:t>
            </a:r>
          </a:p>
        </p:txBody>
      </p:sp>
      <p:sp>
        <p:nvSpPr>
          <p:cNvPr id="4" name="Slide Number Placeholder 3"/>
          <p:cNvSpPr>
            <a:spLocks noGrp="1"/>
          </p:cNvSpPr>
          <p:nvPr>
            <p:ph type="sldNum" sz="quarter" idx="10"/>
          </p:nvPr>
        </p:nvSpPr>
        <p:spPr/>
        <p:txBody>
          <a:bodyPr/>
          <a:lstStyle/>
          <a:p>
            <a:fld id="{25247304-57D7-438A-BE02-671ED1C5BF3A}" type="slidenum">
              <a:rPr lang="en-US" altLang="en-US" sz="1100">
                <a:latin typeface="Verdana" panose="020B0604030504040204" pitchFamily="34" charset="0"/>
                <a:ea typeface="Verdana" panose="020B0604030504040204" pitchFamily="34" charset="0"/>
                <a:cs typeface="Verdana" panose="020B0604030504040204" pitchFamily="34" charset="0"/>
              </a:rPr>
              <a:pPr/>
              <a:t>25</a:t>
            </a:fld>
            <a:endParaRPr lang="en-US" alt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819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Verdana" panose="020B0604030504040204" pitchFamily="34" charset="0"/>
                <a:cs typeface="Calibri" panose="020F0502020204030204" pitchFamily="34" charset="0"/>
              </a:rPr>
              <a:t>The </a:t>
            </a:r>
            <a:r>
              <a:rPr lang="en-US" altLang="en-US" dirty="0" smtClean="0">
                <a:latin typeface="Verdana" panose="020B0604030504040204" pitchFamily="34" charset="0"/>
                <a:cs typeface="Calibri" panose="020F0502020204030204" pitchFamily="34" charset="0"/>
              </a:rPr>
              <a:t>reunification reassessment </a:t>
            </a:r>
            <a:r>
              <a:rPr lang="en-US" altLang="en-US" dirty="0">
                <a:latin typeface="Verdana" panose="020B0604030504040204" pitchFamily="34" charset="0"/>
                <a:cs typeface="Calibri" panose="020F0502020204030204" pitchFamily="34" charset="0"/>
              </a:rPr>
              <a:t>tool can help to orient the family to the process for measuring change and making decisions about when to reunify.</a:t>
            </a:r>
          </a:p>
        </p:txBody>
      </p:sp>
      <p:sp>
        <p:nvSpPr>
          <p:cNvPr id="129030" name="Slide Number Placeholder 5"/>
          <p:cNvSpPr>
            <a:spLocks noGrp="1"/>
          </p:cNvSpPr>
          <p:nvPr>
            <p:ph type="sldNum" sz="quarter" idx="5"/>
          </p:nvPr>
        </p:nvSpPr>
        <p:spPr>
          <a:xfrm>
            <a:off x="4123589" y="8844261"/>
            <a:ext cx="2929676" cy="450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80" tIns="45042" rIns="90080" bIns="45042"/>
          <a:lstStyle>
            <a:lvl1pPr>
              <a:defRPr sz="2300">
                <a:solidFill>
                  <a:schemeClr val="tx1"/>
                </a:solidFill>
                <a:latin typeface="Times" panose="02020603050405020304" pitchFamily="18" charset="0"/>
                <a:ea typeface="MS PGothic" panose="020B0600070205080204" pitchFamily="34" charset="-128"/>
              </a:defRPr>
            </a:lvl1pPr>
            <a:lvl2pPr marL="739776" indent="-283939">
              <a:defRPr sz="2300">
                <a:solidFill>
                  <a:schemeClr val="tx1"/>
                </a:solidFill>
                <a:latin typeface="Times" panose="02020603050405020304" pitchFamily="18" charset="0"/>
                <a:ea typeface="MS PGothic" panose="020B0600070205080204" pitchFamily="34" charset="-128"/>
              </a:defRPr>
            </a:lvl2pPr>
            <a:lvl3pPr marL="1137291" indent="-227152">
              <a:defRPr sz="2300">
                <a:solidFill>
                  <a:schemeClr val="tx1"/>
                </a:solidFill>
                <a:latin typeface="Times" panose="02020603050405020304" pitchFamily="18" charset="0"/>
                <a:ea typeface="MS PGothic" panose="020B0600070205080204" pitchFamily="34" charset="-128"/>
              </a:defRPr>
            </a:lvl3pPr>
            <a:lvl4pPr marL="1593130" indent="-227152">
              <a:defRPr sz="2300">
                <a:solidFill>
                  <a:schemeClr val="tx1"/>
                </a:solidFill>
                <a:latin typeface="Times" panose="02020603050405020304" pitchFamily="18" charset="0"/>
                <a:ea typeface="MS PGothic" panose="020B0600070205080204" pitchFamily="34" charset="-128"/>
              </a:defRPr>
            </a:lvl4pPr>
            <a:lvl5pPr marL="2048967" indent="-227152">
              <a:defRPr sz="2300">
                <a:solidFill>
                  <a:schemeClr val="tx1"/>
                </a:solidFill>
                <a:latin typeface="Times" panose="02020603050405020304" pitchFamily="18" charset="0"/>
                <a:ea typeface="MS PGothic" panose="020B0600070205080204" pitchFamily="34" charset="-128"/>
              </a:defRPr>
            </a:lvl5pPr>
            <a:lvl6pPr marL="2490990" indent="-227152" eaLnBrk="0" fontAlgn="base" hangingPunct="0">
              <a:spcBef>
                <a:spcPct val="0"/>
              </a:spcBef>
              <a:spcAft>
                <a:spcPct val="0"/>
              </a:spcAft>
              <a:defRPr sz="2300">
                <a:solidFill>
                  <a:schemeClr val="tx1"/>
                </a:solidFill>
                <a:latin typeface="Times" panose="02020603050405020304" pitchFamily="18" charset="0"/>
                <a:ea typeface="MS PGothic" panose="020B0600070205080204" pitchFamily="34" charset="-128"/>
              </a:defRPr>
            </a:lvl6pPr>
            <a:lvl7pPr marL="2933015" indent="-227152" eaLnBrk="0" fontAlgn="base" hangingPunct="0">
              <a:spcBef>
                <a:spcPct val="0"/>
              </a:spcBef>
              <a:spcAft>
                <a:spcPct val="0"/>
              </a:spcAft>
              <a:defRPr sz="2300">
                <a:solidFill>
                  <a:schemeClr val="tx1"/>
                </a:solidFill>
                <a:latin typeface="Times" panose="02020603050405020304" pitchFamily="18" charset="0"/>
                <a:ea typeface="MS PGothic" panose="020B0600070205080204" pitchFamily="34" charset="-128"/>
              </a:defRPr>
            </a:lvl7pPr>
            <a:lvl8pPr marL="3375040" indent="-227152" eaLnBrk="0" fontAlgn="base" hangingPunct="0">
              <a:spcBef>
                <a:spcPct val="0"/>
              </a:spcBef>
              <a:spcAft>
                <a:spcPct val="0"/>
              </a:spcAft>
              <a:defRPr sz="2300">
                <a:solidFill>
                  <a:schemeClr val="tx1"/>
                </a:solidFill>
                <a:latin typeface="Times" panose="02020603050405020304" pitchFamily="18" charset="0"/>
                <a:ea typeface="MS PGothic" panose="020B0600070205080204" pitchFamily="34" charset="-128"/>
              </a:defRPr>
            </a:lvl8pPr>
            <a:lvl9pPr marL="3817062" indent="-227152" eaLnBrk="0" fontAlgn="base" hangingPunct="0">
              <a:spcBef>
                <a:spcPct val="0"/>
              </a:spcBef>
              <a:spcAft>
                <a:spcPct val="0"/>
              </a:spcAft>
              <a:defRPr sz="2300">
                <a:solidFill>
                  <a:schemeClr val="tx1"/>
                </a:solidFill>
                <a:latin typeface="Times" panose="02020603050405020304" pitchFamily="18" charset="0"/>
                <a:ea typeface="MS PGothic" panose="020B0600070205080204" pitchFamily="34" charset="-128"/>
              </a:defRPr>
            </a:lvl9pPr>
          </a:lstStyle>
          <a:p>
            <a:fld id="{4BF54F0E-8552-443D-B110-21DB4F0A0833}" type="slidenum">
              <a:rPr lang="en-US" altLang="en-US" sz="1100">
                <a:solidFill>
                  <a:srgbClr val="000000"/>
                </a:solidFill>
                <a:latin typeface="Verdana" panose="020B0604030504040204" pitchFamily="34" charset="0"/>
                <a:ea typeface="Verdana" panose="020B0604030504040204" pitchFamily="34" charset="0"/>
                <a:cs typeface="Verdana" panose="020B0604030504040204" pitchFamily="34" charset="0"/>
              </a:rPr>
              <a:pPr/>
              <a:t>26</a:t>
            </a:fld>
            <a:endParaRPr lang="en-US" alt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49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i="1" kern="1200" dirty="0" smtClean="0">
                <a:solidFill>
                  <a:schemeClr val="tx1"/>
                </a:solidFill>
                <a:effectLst/>
                <a:latin typeface="+mn-lt"/>
                <a:ea typeface="+mn-ea"/>
                <a:cs typeface="+mn-cs"/>
              </a:rPr>
              <a:t>Note to trainer: This slide will gradually display a series of headlines without requiring any click. You can begin talking and the headlines will appear as you talk.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most of us, most of the time, this next section is like the third rail of child protection. No one wants to think about a family we worked with--a child we knew--becoming a headline. But it happens over and over. We have to remember that newspapers are in the business of selling papers. When they print distortions or half-truths, when we cannot share our side of the story because of confidentiality, it’s easy to get frustrated and demoralized--on top of the awful feeling of wondering if we could have done something to protect that child. In this section, we will present a way to incorporate an examination of SDM assessments into critical case reviews. These should not be searches for justification or rationalization, nor searches for a scapegoat. They should be searches for what we can learn about what happened. If we reach a conclusion that, even if not handled perfectly, the case was handled as well as it could have been at least we know we did our best. If we learn that the case was not handled correctly, we need to learn from our mistakes. The cost of not learning is too high. </a:t>
            </a:r>
            <a:endParaRPr lang="en-US" altLang="en-US" dirty="0" smtClean="0"/>
          </a:p>
        </p:txBody>
      </p:sp>
      <p:sp>
        <p:nvSpPr>
          <p:cNvPr id="2314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CE4933-0E69-4F41-9937-2A465928DC0B}"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extLst>
      <p:ext uri="{BB962C8B-B14F-4D97-AF65-F5344CB8AC3E}">
        <p14:creationId xmlns:p14="http://schemas.microsoft.com/office/powerpoint/2010/main" val="1204964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The term “critical case reviews” may have a specific, official meaning in your county. In</a:t>
            </a:r>
            <a:r>
              <a:rPr lang="en-US" sz="1200" kern="1200" baseline="0" dirty="0" smtClean="0">
                <a:solidFill>
                  <a:schemeClr val="tx1"/>
                </a:solidFill>
                <a:effectLst/>
                <a:latin typeface="+mn-lt"/>
                <a:ea typeface="+mn-ea"/>
                <a:cs typeface="+mn-cs"/>
              </a:rPr>
              <a:t> this training, w</a:t>
            </a:r>
            <a:r>
              <a:rPr lang="en-US" sz="1200" kern="1200" dirty="0" smtClean="0">
                <a:solidFill>
                  <a:schemeClr val="tx1"/>
                </a:solidFill>
                <a:effectLst/>
                <a:latin typeface="+mn-lt"/>
                <a:ea typeface="+mn-ea"/>
                <a:cs typeface="+mn-cs"/>
              </a:rPr>
              <a:t>e mean it generically as a way to search</a:t>
            </a:r>
            <a:r>
              <a:rPr lang="en-US" sz="1200" kern="1200" baseline="0" dirty="0" smtClean="0">
                <a:solidFill>
                  <a:schemeClr val="tx1"/>
                </a:solidFill>
                <a:effectLst/>
                <a:latin typeface="+mn-lt"/>
                <a:ea typeface="+mn-ea"/>
                <a:cs typeface="+mn-cs"/>
              </a:rPr>
              <a:t> for answers </a:t>
            </a:r>
            <a:r>
              <a:rPr lang="en-US" sz="1200" kern="1200" dirty="0" smtClean="0">
                <a:solidFill>
                  <a:schemeClr val="tx1"/>
                </a:solidFill>
                <a:effectLst/>
                <a:latin typeface="+mn-lt"/>
                <a:ea typeface="+mn-ea"/>
                <a:cs typeface="+mn-cs"/>
              </a:rPr>
              <a:t>when something seriously goes wrong. Many things can prompt a critical case review: A child dies or almost dies; there is a negative headline; the county supervisor calls, demanding action. Most often, external forces cause critical case reviews. We also need to be willing to look at ourselves when no one else is looking. This approach can be used regardless of the prompt.</a:t>
            </a:r>
          </a:p>
          <a:p>
            <a:pPr eaLnBrk="1" hangingPunct="1">
              <a:spcBef>
                <a:spcPct val="0"/>
              </a:spcBef>
            </a:pPr>
            <a:endParaRPr lang="en-US" altLang="en-US" dirty="0" smtClean="0"/>
          </a:p>
        </p:txBody>
      </p:sp>
      <p:sp>
        <p:nvSpPr>
          <p:cNvPr id="2324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93D9C3-A3AB-4A7B-A9C6-52D80507E543}"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3119582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Formal</a:t>
            </a:r>
            <a:r>
              <a:rPr lang="en-US" altLang="en-US" baseline="0" dirty="0" smtClean="0"/>
              <a:t> </a:t>
            </a:r>
            <a:r>
              <a:rPr lang="en-US" sz="1200" kern="1200" dirty="0" smtClean="0">
                <a:solidFill>
                  <a:schemeClr val="tx1"/>
                </a:solidFill>
                <a:effectLst/>
                <a:latin typeface="+mn-lt"/>
                <a:ea typeface="+mn-ea"/>
                <a:cs typeface="+mn-cs"/>
              </a:rPr>
              <a:t>critical case reviews may be regulated in your jurisdiction. They can be highly structured, with the process dictated by policy or local law. Outside reviewers may be involved. If a formal critical case review is in process and you are not part of it, STAY CLEAR. Unless you have related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business, stay out of the files and don’t ask questions. The stakes can get pretty high, and you do not want to have even the appearance of tampering with a file.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are involved, you can integrate this approach if approved by whoever is leading the effort. You may be asked to report to an investigating body. See if you can use this review process to prepare for your interview or deposition. It will help organize your thoughts.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there is no official critical case review, but you want to know for yourself what happened, you can use this approach.</a:t>
            </a:r>
          </a:p>
          <a:p>
            <a:pPr eaLnBrk="1" hangingPunct="1">
              <a:spcBef>
                <a:spcPct val="0"/>
              </a:spcBef>
            </a:pPr>
            <a:endParaRPr lang="en-US" altLang="en-US" dirty="0" smtClean="0"/>
          </a:p>
        </p:txBody>
      </p:sp>
      <p:sp>
        <p:nvSpPr>
          <p:cNvPr id="2334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5F422B-FED0-49B1-93F3-185B1668C90D}"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extLst>
      <p:ext uri="{BB962C8B-B14F-4D97-AF65-F5344CB8AC3E}">
        <p14:creationId xmlns:p14="http://schemas.microsoft.com/office/powerpoint/2010/main" val="342746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a:t>
            </a:r>
            <a:r>
              <a:rPr lang="en-US" baseline="0" dirty="0" smtClean="0"/>
              <a:t> Effective supervision and coaching of SDM practice skills involves helping caseworkers to engage effectively with families in using the framework of the SDM assessments to conduct balanced and thorough assessments that support good decisions.</a:t>
            </a:r>
          </a:p>
          <a:p>
            <a:endParaRPr lang="en-US" baseline="0" dirty="0" smtClean="0"/>
          </a:p>
          <a:p>
            <a:r>
              <a:rPr lang="en-US" baseline="0" dirty="0" smtClean="0"/>
              <a:t>Many of the skills caseworkers can use to engage and effectively team with families can be modeled within the supervisory relationship.</a:t>
            </a:r>
          </a:p>
          <a:p>
            <a:endParaRPr lang="en-US" baseline="0" dirty="0" smtClean="0"/>
          </a:p>
          <a:p>
            <a:r>
              <a:rPr lang="en-US" baseline="0" dirty="0" smtClean="0"/>
              <a:t>As we discussed in Module 1, supervisors can engage in case consultations using the “Voice of SDM” assessments to help caseworkers enhance critical thinking and guide decision making.</a:t>
            </a:r>
          </a:p>
          <a:p>
            <a:endParaRPr lang="en-US" baseline="0" dirty="0" smtClean="0"/>
          </a:p>
          <a:p>
            <a:r>
              <a:rPr lang="en-US" baseline="0" dirty="0" smtClean="0"/>
              <a:t>Effective engagement depends on true collaboration and transparency. Use of appreciative and reflective inquiry in supervision encourages caseworkers to “think through” complicated family situations and develop effective solutions and interventions. Use of solution-focused supervision also models essential casework engagement skills for workers.</a:t>
            </a:r>
          </a:p>
          <a:p>
            <a:endParaRPr lang="en-US" baseline="0" dirty="0" smtClean="0"/>
          </a:p>
          <a:p>
            <a:r>
              <a:rPr lang="en-US" baseline="0" dirty="0" smtClean="0"/>
              <a:t>Building effective relationships between caseworkers and supervisors ultimately results in helping caseworkers develop these relationships with family members.</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3</a:t>
            </a:fld>
            <a:endParaRPr lang="en-US" altLang="en-US"/>
          </a:p>
        </p:txBody>
      </p:sp>
    </p:spTree>
    <p:extLst>
      <p:ext uri="{BB962C8B-B14F-4D97-AF65-F5344CB8AC3E}">
        <p14:creationId xmlns:p14="http://schemas.microsoft.com/office/powerpoint/2010/main" val="998695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Critical </a:t>
            </a:r>
            <a:r>
              <a:rPr lang="en-US" sz="1200" kern="1200" dirty="0" smtClean="0">
                <a:solidFill>
                  <a:schemeClr val="tx1"/>
                </a:solidFill>
                <a:effectLst/>
                <a:latin typeface="+mn-lt"/>
                <a:ea typeface="+mn-ea"/>
                <a:cs typeface="+mn-cs"/>
              </a:rPr>
              <a:t>case reviews cover the entire span of contact with a family, from the very first referral to the most recent contact. During this span, there may be numerous referrals. A</a:t>
            </a:r>
            <a:r>
              <a:rPr lang="en-US" sz="1200" kern="1200" baseline="0" dirty="0" smtClean="0">
                <a:solidFill>
                  <a:schemeClr val="tx1"/>
                </a:solidFill>
                <a:effectLst/>
                <a:latin typeface="+mn-lt"/>
                <a:ea typeface="+mn-ea"/>
                <a:cs typeface="+mn-cs"/>
              </a:rPr>
              <a:t> family may</a:t>
            </a:r>
            <a:r>
              <a:rPr lang="en-US" sz="1200" kern="1200" dirty="0" smtClean="0">
                <a:solidFill>
                  <a:schemeClr val="tx1"/>
                </a:solidFill>
                <a:effectLst/>
                <a:latin typeface="+mn-lt"/>
                <a:ea typeface="+mn-ea"/>
                <a:cs typeface="+mn-cs"/>
              </a:rPr>
              <a:t> never have a case opened, or there may have been multiple cases. We will take referrals one by one, and ask a few basic questions: Were the required SDM assessments done (on time, etc.)? Were they done accurately? And was the action taken consistent with the result?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we will take cases one by one and ask the same questions. Look on page 71 for specific key questions. Note that similar questions get raised during conferences BEFORE a decision is made, approvals just AFTER a decision is made. The better you do at earlier points, the less you sweat at a critical case review. </a:t>
            </a:r>
          </a:p>
          <a:p>
            <a:pPr eaLnBrk="1" hangingPunct="1">
              <a:spcBef>
                <a:spcPct val="0"/>
              </a:spcBef>
            </a:pPr>
            <a:endParaRPr lang="en-US" altLang="en-US" dirty="0" smtClean="0"/>
          </a:p>
        </p:txBody>
      </p:sp>
      <p:sp>
        <p:nvSpPr>
          <p:cNvPr id="2345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27ADDF-CCE3-454F-B523-FEC46E82D2FC}"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extLst>
      <p:ext uri="{BB962C8B-B14F-4D97-AF65-F5344CB8AC3E}">
        <p14:creationId xmlns:p14="http://schemas.microsoft.com/office/powerpoint/2010/main" val="3816806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Case files can be pretty big and disorganized, which is why approaching this task with a system is</a:t>
            </a:r>
            <a:r>
              <a:rPr lang="en-US" sz="1200" kern="1200" baseline="0" dirty="0" smtClean="0">
                <a:solidFill>
                  <a:schemeClr val="tx1"/>
                </a:solidFill>
                <a:effectLst/>
                <a:latin typeface="+mn-lt"/>
                <a:ea typeface="+mn-ea"/>
                <a:cs typeface="+mn-cs"/>
              </a:rPr>
              <a:t> helpful</a:t>
            </a:r>
            <a:r>
              <a:rPr lang="en-US" sz="1200" kern="1200" dirty="0" smtClean="0">
                <a:solidFill>
                  <a:schemeClr val="tx1"/>
                </a:solidFill>
                <a:effectLst/>
                <a:latin typeface="+mn-lt"/>
                <a:ea typeface="+mn-ea"/>
                <a:cs typeface="+mn-cs"/>
              </a:rPr>
              <a:t>. For each referral and/or case, it helps to lay out a timeline for key decision points (e.g., referral date, first contact, case open date, case plan date). From this, you can calculate which SDM assessments should have been completed and when. For the assessments you find, carefully examine each item score compared to the narrative and the definition. Was it accurate? If not, did it change the recommendation? Finally, did the worker act on the recommendation (or the recommendation that would have been made had the assessment been done correctly)?</a:t>
            </a:r>
          </a:p>
        </p:txBody>
      </p:sp>
      <p:sp>
        <p:nvSpPr>
          <p:cNvPr id="2355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1845FF-234B-4529-8FDC-27E5646980EA}"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extLst>
      <p:ext uri="{BB962C8B-B14F-4D97-AF65-F5344CB8AC3E}">
        <p14:creationId xmlns:p14="http://schemas.microsoft.com/office/powerpoint/2010/main" val="3762631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p:txBody>
          <a:bodyPr wrap="square" numCol="1" anchor="t" anchorCtr="0" compatLnSpc="1">
            <a:prstTxWarp prst="textNoShape">
              <a:avLst/>
            </a:prstTxWarp>
            <a:normAutofit fontScale="55000" lnSpcReduction="20000"/>
          </a:bodyPr>
          <a:lstStyle/>
          <a:p>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will find a sample of this worksheet i</a:t>
            </a:r>
            <a:r>
              <a:rPr lang="en-US" sz="1200" kern="1200" dirty="0" smtClean="0">
                <a:solidFill>
                  <a:schemeClr val="tx1"/>
                </a:solidFill>
                <a:effectLst/>
                <a:latin typeface="+mn-lt"/>
                <a:ea typeface="+mn-ea"/>
                <a:cs typeface="+mn-cs"/>
              </a:rPr>
              <a:t>n your workbooks. This is not a new required form--you don’t ever have to use it. But, if you need to do a critical case review, you may find it helpful for organizing the process.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referral has three rows and four columns of information. Start by entering the referral number for each referral you locate. Do one for every referral on the family, including any adult living in the household at this time even if he/she was part of a different household at the time of the prior referral. You can find this information by searching for client IDs in SafeMeasures. That is a handy way to do it, as you can search for each referral and get a lot of this information from the referral history page.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each referral, start by completing Column 1 with the date received, the first contact date, and the date the substantiation decision was made.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move to Column 2. Is there a hotline tool for this referral? If yes, enter the date. Is it the same date as the date received? Do you find a safety assessment for this referral? Mark the date. Is it the same date as the first contact or is it missing? Is there a risk assessment? If so, enter the date of completion. Is it within 30 days of the first contact? If there is no risk assessment, mark “Missing” or “N/A”--if the referral was unfounded.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Next compare the hotline tool to the screener narrative. Was it accurate?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 the same for the safety and risk assessments. This step will take the most time, especially if the narrative is not organized well. When you begin to look backward at a few critical case reviews like this, you will begin to appreciate what you wish workers would do on every referral.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in the last column we assess whether the correct action was taken. Was the first contact within the required timeframe? Mark “N/A” if evaluated out and it </a:t>
            </a:r>
            <a:r>
              <a:rPr lang="en-US" sz="1200" i="1" kern="1200" dirty="0" smtClean="0">
                <a:solidFill>
                  <a:schemeClr val="tx1"/>
                </a:solidFill>
                <a:effectLst/>
                <a:latin typeface="+mn-lt"/>
                <a:ea typeface="+mn-ea"/>
                <a:cs typeface="+mn-cs"/>
              </a:rPr>
              <a:t>should</a:t>
            </a:r>
            <a:r>
              <a:rPr lang="en-US" sz="1200" kern="1200" dirty="0" smtClean="0">
                <a:solidFill>
                  <a:schemeClr val="tx1"/>
                </a:solidFill>
                <a:effectLst/>
                <a:latin typeface="+mn-lt"/>
                <a:ea typeface="+mn-ea"/>
                <a:cs typeface="+mn-cs"/>
              </a:rPr>
              <a:t> have been evaluated out. Mark “No” if it was evaluated out but should have been assigned. Next, was the child placed or not placed in accordance with the safety assessment? If a safety plan was required, was there an adequate safety plan? Mark “N/A” if child was safe or unsafe. Finally, were recommendations to promote or not promote followed? (Use what SHOULD have been the recommendation if the assessment was completed incorrectly).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 this for as many referrals as you have. It</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s helpful to highlight or circle in another color the spots that show policy was not followed.  </a:t>
            </a:r>
          </a:p>
          <a:p>
            <a:pPr eaLnBrk="1" hangingPunct="1">
              <a:spcBef>
                <a:spcPct val="0"/>
              </a:spcBef>
              <a:defRPr/>
            </a:pPr>
            <a:endParaRPr lang="en-US" dirty="0" smtClean="0"/>
          </a:p>
        </p:txBody>
      </p:sp>
      <p:sp>
        <p:nvSpPr>
          <p:cNvPr id="2365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D0E6FB-46C2-4011-A316-125C68447022}"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2954679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Do </a:t>
            </a:r>
            <a:r>
              <a:rPr lang="en-US" sz="1200" kern="1200" dirty="0" smtClean="0">
                <a:solidFill>
                  <a:schemeClr val="tx1"/>
                </a:solidFill>
                <a:effectLst/>
                <a:latin typeface="+mn-lt"/>
                <a:ea typeface="+mn-ea"/>
                <a:cs typeface="+mn-cs"/>
              </a:rPr>
              <a:t>one for every case for the family. A case can go on indefinitely—just add another page. </a:t>
            </a:r>
          </a:p>
          <a:p>
            <a:pPr eaLnBrk="1" hangingPunct="1">
              <a:spcBef>
                <a:spcPct val="0"/>
              </a:spcBef>
            </a:pPr>
            <a:endParaRPr lang="en-US" altLang="en-US" dirty="0" smtClean="0"/>
          </a:p>
        </p:txBody>
      </p:sp>
      <p:sp>
        <p:nvSpPr>
          <p:cNvPr id="2375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643AC9-31C9-4D95-BFFC-0C589C6FCD14}"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extLst>
      <p:ext uri="{BB962C8B-B14F-4D97-AF65-F5344CB8AC3E}">
        <p14:creationId xmlns:p14="http://schemas.microsoft.com/office/powerpoint/2010/main" val="2779704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Critical case reviews often are very time consuming,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labor intensive, and complicated. </a:t>
            </a:r>
            <a:r>
              <a:rPr lang="en-US" sz="1200" kern="1200" dirty="0" err="1" smtClean="0">
                <a:solidFill>
                  <a:schemeClr val="tx1"/>
                </a:solidFill>
                <a:effectLst/>
                <a:latin typeface="+mn-lt"/>
                <a:ea typeface="+mn-ea"/>
                <a:cs typeface="+mn-cs"/>
              </a:rPr>
              <a:t>WebSDM</a:t>
            </a:r>
            <a:r>
              <a:rPr lang="en-US" sz="1200" kern="1200" dirty="0" smtClean="0">
                <a:solidFill>
                  <a:schemeClr val="tx1"/>
                </a:solidFill>
                <a:effectLst/>
                <a:latin typeface="+mn-lt"/>
                <a:ea typeface="+mn-ea"/>
                <a:cs typeface="+mn-cs"/>
              </a:rPr>
              <a:t> is helpful for getting a quick list of SDM assessments for each case or referral. You can click directly into the assessment itself.</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Using the </a:t>
            </a:r>
            <a:r>
              <a:rPr lang="en-US" sz="1200" kern="1200" dirty="0" err="1" smtClean="0">
                <a:solidFill>
                  <a:schemeClr val="tx1"/>
                </a:solidFill>
                <a:effectLst/>
                <a:latin typeface="+mn-lt"/>
                <a:ea typeface="+mn-ea"/>
                <a:cs typeface="+mn-cs"/>
              </a:rPr>
              <a:t>SafeMeasures</a:t>
            </a:r>
            <a:r>
              <a:rPr lang="en-US" sz="1200" kern="1200" dirty="0" smtClean="0">
                <a:solidFill>
                  <a:schemeClr val="tx1"/>
                </a:solidFill>
                <a:effectLst/>
                <a:latin typeface="+mn-lt"/>
                <a:ea typeface="+mn-ea"/>
                <a:cs typeface="+mn-cs"/>
              </a:rPr>
              <a:t> History page for referrals or cases also can simplify this process. </a:t>
            </a:r>
          </a:p>
          <a:p>
            <a:r>
              <a:rPr lang="en-US" sz="1200" kern="1200" dirty="0" smtClean="0">
                <a:solidFill>
                  <a:schemeClr val="tx1"/>
                </a:solidFill>
                <a:effectLst/>
                <a:latin typeface="+mn-lt"/>
                <a:ea typeface="+mn-ea"/>
                <a:cs typeface="+mn-cs"/>
              </a:rPr>
              <a:t> </a:t>
            </a:r>
          </a:p>
        </p:txBody>
      </p:sp>
      <p:sp>
        <p:nvSpPr>
          <p:cNvPr id="2385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807876-DAEC-4789-835F-B2FF10929A77}"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extLst>
      <p:ext uri="{BB962C8B-B14F-4D97-AF65-F5344CB8AC3E}">
        <p14:creationId xmlns:p14="http://schemas.microsoft.com/office/powerpoint/2010/main" val="1591809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Even with help, these reviews can take a lot of time. We will try a relatively small example today.</a:t>
            </a:r>
          </a:p>
          <a:p>
            <a:pPr eaLnBrk="1" hangingPunct="1">
              <a:spcBef>
                <a:spcPct val="0"/>
              </a:spcBef>
            </a:pPr>
            <a:endParaRPr lang="en-US" altLang="en-US" dirty="0" smtClean="0"/>
          </a:p>
        </p:txBody>
      </p:sp>
      <p:sp>
        <p:nvSpPr>
          <p:cNvPr id="2396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E3AD14-EB01-41B7-8948-99C2E15EF1B6}"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extLst>
      <p:ext uri="{BB962C8B-B14F-4D97-AF65-F5344CB8AC3E}">
        <p14:creationId xmlns:p14="http://schemas.microsoft.com/office/powerpoint/2010/main" val="4239218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Break into teams of two.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Distribute critical case review handout and blank forms (each participant should receive two blank referral forms).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These case files will be collected at the end of class and reused, so please do not write on them. </a:t>
            </a:r>
            <a:r>
              <a:rPr lang="en-US" sz="1200" b="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ab sections and/or make notes if you like with the Post-its at your tables. The SafeMeasures and SDM printouts are from an actual case, but the narrative is entirely fictional. Nothing bad actually happened in this case. All identifying information has been stripped. Instead of names and birthdates, you see relationships and ages, so you can tell when the same person is referenced. The ages stay constant as of August 2008. Where a staff person is listed, you see number designations. When the same number is used, it is the same worker. When a different number is used, it is a different worker.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example never had a case open, so we will work only with referrals. Complete as many referral grids as you need based on the number of referrals. You can work any way you want, but most people find it easiest to complete the grids by columns rather than rows.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have 30 minutes for this exercise. Do not worry if you don’t finish. This is a learning experience, not a time to prove we can do it in 30 minutes. </a:t>
            </a:r>
          </a:p>
          <a:p>
            <a:pPr eaLnBrk="1" hangingPunct="1">
              <a:spcBef>
                <a:spcPct val="0"/>
              </a:spcBef>
            </a:pPr>
            <a:endParaRPr lang="en-US" altLang="en-US" dirty="0" smtClean="0"/>
          </a:p>
        </p:txBody>
      </p:sp>
      <p:sp>
        <p:nvSpPr>
          <p:cNvPr id="2406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63C8EE-5E6F-4DB6-9215-12114BA5A3AA}"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extLst>
      <p:ext uri="{BB962C8B-B14F-4D97-AF65-F5344CB8AC3E}">
        <p14:creationId xmlns:p14="http://schemas.microsoft.com/office/powerpoint/2010/main" val="3243967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i="0" kern="1200" dirty="0" smtClean="0">
                <a:solidFill>
                  <a:schemeClr val="tx1"/>
                </a:solidFill>
                <a:effectLst/>
                <a:latin typeface="+mn-lt"/>
                <a:ea typeface="+mn-ea"/>
                <a:cs typeface="+mn-cs"/>
              </a:rPr>
              <a:t>Note to trainer: Refer to answer sheet.</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Let’s look at Referral</a:t>
            </a:r>
            <a:r>
              <a:rPr lang="en-US" sz="1200" i="0" kern="1200" baseline="0" dirty="0" smtClean="0">
                <a:solidFill>
                  <a:schemeClr val="tx1"/>
                </a:solidFill>
                <a:effectLst/>
                <a:latin typeface="+mn-lt"/>
                <a:ea typeface="+mn-ea"/>
                <a:cs typeface="+mn-cs"/>
              </a:rPr>
              <a:t> 1.</a:t>
            </a:r>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 </a:t>
            </a:r>
          </a:p>
          <a:p>
            <a:pPr lvl="0"/>
            <a:r>
              <a:rPr lang="en-US" sz="1200" i="0" kern="1200" dirty="0" smtClean="0">
                <a:solidFill>
                  <a:schemeClr val="tx1"/>
                </a:solidFill>
                <a:effectLst/>
                <a:latin typeface="+mn-lt"/>
                <a:ea typeface="+mn-ea"/>
                <a:cs typeface="+mn-cs"/>
              </a:rPr>
              <a:t>Was first contact attempt within timeframe? Though actual contact was late, an attempt was made within 10 days.</a:t>
            </a:r>
          </a:p>
          <a:p>
            <a:r>
              <a:rPr lang="en-US" sz="1200" i="0" kern="1200" dirty="0" smtClean="0">
                <a:solidFill>
                  <a:schemeClr val="tx1"/>
                </a:solidFill>
                <a:effectLst/>
                <a:latin typeface="+mn-lt"/>
                <a:ea typeface="+mn-ea"/>
                <a:cs typeface="+mn-cs"/>
              </a:rPr>
              <a:t> </a:t>
            </a:r>
          </a:p>
          <a:p>
            <a:pPr lvl="0"/>
            <a:r>
              <a:rPr lang="en-US" sz="1200" i="0" kern="1200" dirty="0" smtClean="0">
                <a:solidFill>
                  <a:schemeClr val="tx1"/>
                </a:solidFill>
                <a:effectLst/>
                <a:latin typeface="+mn-lt"/>
                <a:ea typeface="+mn-ea"/>
                <a:cs typeface="+mn-cs"/>
              </a:rPr>
              <a:t>Safety assessment accurate? Narrative does not meet definition for hazardous living conditions.</a:t>
            </a:r>
          </a:p>
          <a:p>
            <a:r>
              <a:rPr lang="en-US" sz="1200" i="0" kern="1200" dirty="0" smtClean="0">
                <a:solidFill>
                  <a:schemeClr val="tx1"/>
                </a:solidFill>
                <a:effectLst/>
                <a:latin typeface="+mn-lt"/>
                <a:ea typeface="+mn-ea"/>
                <a:cs typeface="+mn-cs"/>
              </a:rPr>
              <a:t> </a:t>
            </a:r>
          </a:p>
          <a:p>
            <a:pPr lvl="0"/>
            <a:r>
              <a:rPr lang="en-US" sz="1200" i="0" kern="1200" dirty="0" smtClean="0">
                <a:solidFill>
                  <a:schemeClr val="tx1"/>
                </a:solidFill>
                <a:effectLst/>
                <a:latin typeface="+mn-lt"/>
                <a:ea typeface="+mn-ea"/>
                <a:cs typeface="+mn-cs"/>
              </a:rPr>
              <a:t>Correct action? Though worker marked as conditionally safe, which requires a plan, the fact that there really was no safety threat means plan was not needed.</a:t>
            </a:r>
          </a:p>
          <a:p>
            <a:r>
              <a:rPr lang="en-US" sz="1200" i="0" kern="1200" dirty="0" smtClean="0">
                <a:solidFill>
                  <a:schemeClr val="tx1"/>
                </a:solidFill>
                <a:effectLst/>
                <a:latin typeface="+mn-lt"/>
                <a:ea typeface="+mn-ea"/>
                <a:cs typeface="+mn-cs"/>
              </a:rPr>
              <a:t> </a:t>
            </a:r>
          </a:p>
          <a:p>
            <a:pPr lvl="0"/>
            <a:r>
              <a:rPr lang="en-US" sz="1200" i="0" kern="1200" dirty="0" smtClean="0">
                <a:solidFill>
                  <a:schemeClr val="tx1"/>
                </a:solidFill>
                <a:effectLst/>
                <a:latin typeface="+mn-lt"/>
                <a:ea typeface="+mn-ea"/>
                <a:cs typeface="+mn-cs"/>
              </a:rPr>
              <a:t>Case open? Had there been a safety threat, case opening would have been required.</a:t>
            </a:r>
          </a:p>
          <a:p>
            <a:endParaRPr lang="en-US" i="0" dirty="0" smtClean="0"/>
          </a:p>
          <a:p>
            <a:r>
              <a:rPr lang="en-US" i="0" dirty="0" smtClean="0"/>
              <a:t>Let’s look at referral 2.</a:t>
            </a:r>
          </a:p>
          <a:p>
            <a:endParaRPr lang="en-US" i="0" dirty="0" smtClean="0"/>
          </a:p>
          <a:p>
            <a:r>
              <a:rPr lang="en-US" altLang="en-US" i="0" dirty="0" smtClean="0"/>
              <a:t>Note</a:t>
            </a:r>
            <a:r>
              <a:rPr lang="en-US" altLang="en-US" i="0" baseline="0" dirty="0" smtClean="0"/>
              <a:t> </a:t>
            </a:r>
            <a:r>
              <a:rPr lang="en-US" sz="1200" i="0" kern="1200" dirty="0" smtClean="0">
                <a:solidFill>
                  <a:schemeClr val="tx1"/>
                </a:solidFill>
                <a:effectLst/>
                <a:latin typeface="+mn-lt"/>
                <a:ea typeface="+mn-ea"/>
                <a:cs typeface="+mn-cs"/>
              </a:rPr>
              <a:t>to trainer: Ask participants if they had anything different. Discuss differences. </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Hotline tool: N/A is marked rather than missing because the SDM system did not have a screening tool in 2004. The response priority was not required since it was evaluated out.</a:t>
            </a:r>
          </a:p>
          <a:p>
            <a:pPr eaLnBrk="1" hangingPunct="1">
              <a:spcBef>
                <a:spcPct val="0"/>
              </a:spcBef>
            </a:pPr>
            <a:endParaRPr lang="en-US" altLang="en-US" i="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Let’s look at the third referral. </a:t>
            </a:r>
            <a:r>
              <a:rPr lang="en-US" sz="1200" i="0" kern="1200" dirty="0" smtClean="0">
                <a:solidFill>
                  <a:schemeClr val="tx1"/>
                </a:solidFill>
                <a:effectLst/>
                <a:latin typeface="+mn-lt"/>
                <a:ea typeface="+mn-ea"/>
                <a:cs typeface="+mn-cs"/>
              </a:rPr>
              <a:t>Ask participants if they had anything different. Discuss differences.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effectLst/>
                <a:latin typeface="+mn-lt"/>
                <a:ea typeface="+mn-ea"/>
                <a:cs typeface="+mn-cs"/>
              </a:rPr>
              <a:t>Let’s look at the fourth referral.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kern="1200" dirty="0" smtClean="0">
              <a:solidFill>
                <a:schemeClr val="tx1"/>
              </a:solidFill>
              <a:effectLst/>
              <a:latin typeface="+mn-lt"/>
              <a:ea typeface="+mn-ea"/>
              <a:cs typeface="+mn-cs"/>
            </a:endParaRPr>
          </a:p>
          <a:p>
            <a:r>
              <a:rPr lang="en-US" altLang="en-US" i="0" dirty="0" smtClean="0"/>
              <a:t>Note </a:t>
            </a:r>
            <a:r>
              <a:rPr lang="en-US" sz="1200" i="0" kern="1200" dirty="0" smtClean="0">
                <a:solidFill>
                  <a:schemeClr val="tx1"/>
                </a:solidFill>
                <a:effectLst/>
                <a:latin typeface="+mn-lt"/>
                <a:ea typeface="+mn-ea"/>
                <a:cs typeface="+mn-cs"/>
              </a:rPr>
              <a:t>to trainer: Ask participants if they had anything different. Discuss differences. </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Hotline accurate? First box should be “no.” There is not narrative to support that child’s developmental level is under 2. However, third box, child’s developmental disability, meets definition to answer “yes” to vulnerability. Result is 24-hour.</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Safety: Item 5 should be marked. Parents give conflicting and changing accounts that are inconsistent with injury. Child vulnerability should be marked.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effectLst/>
                <a:latin typeface="+mn-lt"/>
                <a:ea typeface="+mn-ea"/>
                <a:cs typeface="+mn-cs"/>
              </a:rPr>
              <a:t>Let’s look at final referral.</a:t>
            </a:r>
            <a:r>
              <a:rPr lang="en-US" sz="1200" i="0" kern="1200" baseline="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i="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0" dirty="0" smtClean="0"/>
              <a:t>Note </a:t>
            </a:r>
            <a:r>
              <a:rPr lang="en-US" sz="1200" i="0" kern="1200" dirty="0" smtClean="0">
                <a:solidFill>
                  <a:schemeClr val="tx1"/>
                </a:solidFill>
                <a:effectLst/>
                <a:latin typeface="+mn-lt"/>
                <a:ea typeface="+mn-ea"/>
                <a:cs typeface="+mn-cs"/>
              </a:rPr>
              <a:t>to trainer: Ask participants if they had anything different. Discuss differences.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37</a:t>
            </a:fld>
            <a:endParaRPr lang="en-US" altLang="en-US"/>
          </a:p>
        </p:txBody>
      </p:sp>
    </p:spTree>
    <p:extLst>
      <p:ext uri="{BB962C8B-B14F-4D97-AF65-F5344CB8AC3E}">
        <p14:creationId xmlns:p14="http://schemas.microsoft.com/office/powerpoint/2010/main" val="3783151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Welcome and introductions.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a:t>
            </a:r>
            <a:r>
              <a:rPr lang="en-US" sz="1200" i="1" kern="1200" baseline="0" dirty="0" smtClean="0">
                <a:solidFill>
                  <a:schemeClr val="tx1"/>
                </a:solidFill>
                <a:effectLst/>
                <a:latin typeface="+mn-lt"/>
                <a:ea typeface="+mn-ea"/>
                <a:cs typeface="+mn-cs"/>
              </a:rPr>
              <a:t> to trainer: Welcome participants back for afternoon of Day 2 or Module 4 of Supervisor Training. If trainees are returning after a period of time, check in with participants about any questions or comments regarding new skills they have tried since they were last together.</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Review the agenda.</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If this session is not consecutive with previous sessions, begin again with title slide, welcome, introductions, and training goals.</a:t>
            </a:r>
            <a:endParaRPr lang="en-US" sz="1200" kern="1200" dirty="0" smtClean="0">
              <a:solidFill>
                <a:schemeClr val="tx1"/>
              </a:solidFill>
              <a:effectLst/>
              <a:latin typeface="+mn-lt"/>
              <a:ea typeface="+mn-ea"/>
              <a:cs typeface="+mn-cs"/>
            </a:endParaRPr>
          </a:p>
          <a:p>
            <a:pPr eaLnBrk="1" hangingPunct="1">
              <a:spcBef>
                <a:spcPct val="0"/>
              </a:spcBef>
            </a:pPr>
            <a:endParaRPr lang="en-US" altLang="en-US" i="1" dirty="0"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E2E6CF-5712-45EB-AAED-F4F9D42E2D48}" type="slidenum">
              <a:rPr lang="en-US" altLang="en-US">
                <a:solidFill>
                  <a:srgbClr val="000000"/>
                </a:solidFill>
              </a:rPr>
              <a:pPr eaLnBrk="1" hangingPunct="1"/>
              <a:t>38</a:t>
            </a:fld>
            <a:endParaRPr lang="en-US" altLang="en-US">
              <a:solidFill>
                <a:srgbClr val="000000"/>
              </a:solidFill>
            </a:endParaRPr>
          </a:p>
        </p:txBody>
      </p:sp>
    </p:spTree>
    <p:extLst>
      <p:ext uri="{BB962C8B-B14F-4D97-AF65-F5344CB8AC3E}">
        <p14:creationId xmlns:p14="http://schemas.microsoft.com/office/powerpoint/2010/main" val="1129966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i="0" kern="1200" dirty="0" smtClean="0">
                <a:solidFill>
                  <a:schemeClr val="tx1"/>
                </a:solidFill>
                <a:effectLst/>
                <a:latin typeface="+mn-lt"/>
                <a:ea typeface="+mn-ea"/>
                <a:cs typeface="+mn-cs"/>
              </a:rPr>
              <a:t>Note to trainer: You can use this time to allow participants to reflect upon</a:t>
            </a:r>
            <a:r>
              <a:rPr lang="en-US" sz="1200" i="0" kern="1200" baseline="0" dirty="0" smtClean="0">
                <a:solidFill>
                  <a:schemeClr val="tx1"/>
                </a:solidFill>
                <a:effectLst/>
                <a:latin typeface="+mn-lt"/>
                <a:ea typeface="+mn-ea"/>
                <a:cs typeface="+mn-cs"/>
              </a:rPr>
              <a:t> various SDM issues in their unit at the start of each module.</a:t>
            </a:r>
            <a:r>
              <a:rPr lang="en-US" sz="1200" i="0" kern="1200" dirty="0" smtClean="0">
                <a:solidFill>
                  <a:schemeClr val="tx1"/>
                </a:solidFill>
                <a:effectLst/>
                <a:latin typeface="+mn-lt"/>
                <a:ea typeface="+mn-ea"/>
                <a:cs typeface="+mn-cs"/>
              </a:rPr>
              <a:t> The amount of time and specific exercise can vary. It is designed to be flexible so that you can individualize sessions. If sessions are being held back-to-back, you may do a brief check-in. If the group is reuniting after weeks, you may check in to see how things have gone since last time and whether they</a:t>
            </a:r>
            <a:r>
              <a:rPr lang="en-US" sz="1200" i="0" kern="1200" baseline="0" dirty="0" smtClean="0">
                <a:solidFill>
                  <a:schemeClr val="tx1"/>
                </a:solidFill>
                <a:effectLst/>
                <a:latin typeface="+mn-lt"/>
                <a:ea typeface="+mn-ea"/>
                <a:cs typeface="+mn-cs"/>
              </a:rPr>
              <a:t> ha</a:t>
            </a:r>
            <a:r>
              <a:rPr lang="en-US" sz="1200" i="0" kern="1200" dirty="0" smtClean="0">
                <a:solidFill>
                  <a:schemeClr val="tx1"/>
                </a:solidFill>
                <a:effectLst/>
                <a:latin typeface="+mn-lt"/>
                <a:ea typeface="+mn-ea"/>
                <a:cs typeface="+mn-cs"/>
              </a:rPr>
              <a:t>ve tried any of their new skills. You can use the time to recap what has been covered. You also can include an exercise of your own choosing that would highlight a specific issue for the group you are training. </a:t>
            </a:r>
          </a:p>
          <a:p>
            <a:endParaRPr lang="en-US" sz="1200" kern="1200" dirty="0" smtClean="0">
              <a:solidFill>
                <a:schemeClr val="tx1"/>
              </a:solidFill>
              <a:effectLst/>
              <a:latin typeface="+mn-lt"/>
              <a:ea typeface="+mn-ea"/>
              <a:cs typeface="+mn-cs"/>
            </a:endParaRPr>
          </a:p>
          <a:p>
            <a:pPr eaLnBrk="1" hangingPunct="1">
              <a:spcBef>
                <a:spcPct val="0"/>
              </a:spcBef>
            </a:pPr>
            <a:endParaRPr lang="en-US" altLang="en-US" i="1" dirty="0" smtClean="0"/>
          </a:p>
        </p:txBody>
      </p:sp>
      <p:sp>
        <p:nvSpPr>
          <p:cNvPr id="148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058230-A8B9-4E86-B7DD-B82E9B7D74DB}"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extLst>
      <p:ext uri="{BB962C8B-B14F-4D97-AF65-F5344CB8AC3E}">
        <p14:creationId xmlns:p14="http://schemas.microsoft.com/office/powerpoint/2010/main" val="218192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i="1" kern="1200" dirty="0" smtClean="0">
                <a:solidFill>
                  <a:schemeClr val="tx1"/>
                </a:solidFill>
                <a:effectLst/>
                <a:latin typeface="+mn-lt"/>
                <a:ea typeface="+mn-ea"/>
                <a:cs typeface="+mn-cs"/>
              </a:rPr>
              <a:t>Note to trainer: You can use this time to allow participants to reflect upon</a:t>
            </a:r>
            <a:r>
              <a:rPr lang="en-US" sz="1200" i="1" kern="1200" baseline="0" dirty="0" smtClean="0">
                <a:solidFill>
                  <a:schemeClr val="tx1"/>
                </a:solidFill>
                <a:effectLst/>
                <a:latin typeface="+mn-lt"/>
                <a:ea typeface="+mn-ea"/>
                <a:cs typeface="+mn-cs"/>
              </a:rPr>
              <a:t> various SDM issues in their unit at the start of each module. </a:t>
            </a:r>
            <a:r>
              <a:rPr lang="en-US" sz="1200" i="1" kern="1200" dirty="0" smtClean="0">
                <a:solidFill>
                  <a:schemeClr val="tx1"/>
                </a:solidFill>
                <a:effectLst/>
                <a:latin typeface="+mn-lt"/>
                <a:ea typeface="+mn-ea"/>
                <a:cs typeface="+mn-cs"/>
              </a:rPr>
              <a:t>The amount of time and specific exercise can vary. It is designed to be flexible so that you can individualize sessions. If sessions are being held back-to-back, you may do a brief check-in. If the group is reuniting after weeks, you may check in to see how things have gone since last time and whether they’ve tried any of their new skills. You can use the time to recap what has been covered and/or include an exercise of your own choosing that would highlight a specific issue for the group you are training. </a:t>
            </a:r>
          </a:p>
          <a:p>
            <a:endParaRPr lang="en-US" sz="1200" kern="1200" dirty="0" smtClean="0">
              <a:solidFill>
                <a:schemeClr val="tx1"/>
              </a:solidFill>
              <a:effectLst/>
              <a:latin typeface="+mn-lt"/>
              <a:ea typeface="+mn-ea"/>
              <a:cs typeface="+mn-cs"/>
            </a:endParaRPr>
          </a:p>
          <a:p>
            <a:pPr eaLnBrk="1" hangingPunct="1">
              <a:spcBef>
                <a:spcPct val="0"/>
              </a:spcBef>
            </a:pPr>
            <a:endParaRPr lang="en-US" altLang="en-US" i="1" dirty="0" smtClean="0"/>
          </a:p>
        </p:txBody>
      </p:sp>
      <p:sp>
        <p:nvSpPr>
          <p:cNvPr id="148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058230-A8B9-4E86-B7DD-B82E9B7D74DB}"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4203876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Now</a:t>
            </a:r>
            <a:r>
              <a:rPr lang="en-US" altLang="en-US" baseline="0" dirty="0" smtClean="0"/>
              <a:t> </a:t>
            </a:r>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will</a:t>
            </a:r>
            <a:r>
              <a:rPr lang="en-US" sz="1200" kern="1200" dirty="0" smtClean="0">
                <a:solidFill>
                  <a:schemeClr val="tx1"/>
                </a:solidFill>
                <a:effectLst/>
                <a:latin typeface="+mn-lt"/>
                <a:ea typeface="+mn-ea"/>
                <a:cs typeface="+mn-cs"/>
              </a:rPr>
              <a:t> discuss the role of supervisory case reading in assessing and supporting quality implementation of SDM assessments. </a:t>
            </a:r>
          </a:p>
          <a:p>
            <a:pPr eaLnBrk="1" hangingPunct="1">
              <a:spcBef>
                <a:spcPct val="0"/>
              </a:spcBef>
            </a:pPr>
            <a:endParaRPr lang="en-US" altLang="en-US" dirty="0" smtClean="0"/>
          </a:p>
        </p:txBody>
      </p:sp>
      <p:sp>
        <p:nvSpPr>
          <p:cNvPr id="2426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DCCFD6-DA46-4012-8431-6D96309939FE}"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extLst>
      <p:ext uri="{BB962C8B-B14F-4D97-AF65-F5344CB8AC3E}">
        <p14:creationId xmlns:p14="http://schemas.microsoft.com/office/powerpoint/2010/main" val="2361335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altLang="en-US" dirty="0" smtClean="0"/>
              <a:t>We </a:t>
            </a:r>
            <a:r>
              <a:rPr lang="en-US" sz="1200" kern="1200" dirty="0" smtClean="0">
                <a:solidFill>
                  <a:schemeClr val="tx1"/>
                </a:solidFill>
                <a:effectLst/>
                <a:latin typeface="+mn-lt"/>
                <a:ea typeface="+mn-ea"/>
                <a:cs typeface="+mn-cs"/>
              </a:rPr>
              <a:t>already talked about a number of strategies along a continuum of quality assurance as well as some key areas</a:t>
            </a:r>
            <a:r>
              <a:rPr lang="en-US" sz="1200" kern="1200" baseline="0" dirty="0" smtClean="0">
                <a:solidFill>
                  <a:schemeClr val="tx1"/>
                </a:solidFill>
                <a:effectLst/>
                <a:latin typeface="+mn-lt"/>
                <a:ea typeface="+mn-ea"/>
                <a:cs typeface="+mn-cs"/>
              </a:rPr>
              <a:t> where supervisors can support caseworkers in integrating SDM assessments in daily practice with families</a:t>
            </a:r>
            <a:r>
              <a:rPr lang="en-US" sz="1200" kern="1200" dirty="0" smtClean="0">
                <a:solidFill>
                  <a:schemeClr val="tx1"/>
                </a:solidFill>
                <a:effectLst/>
                <a:latin typeface="+mn-lt"/>
                <a:ea typeface="+mn-ea"/>
                <a:cs typeface="+mn-cs"/>
              </a:rPr>
              <a:t>. On the left of the slide is primary prevention: things you generally do for everyone before a problem arises in hopes of preventing a problem. Examples would be doing mini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unit-level trainings, providing “cheat sheets,” or plastering the word “DEFINITIONS” all over the walls.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Secondary prevention is</a:t>
            </a:r>
            <a:r>
              <a:rPr lang="en-US" sz="1200" kern="1200" baseline="0" dirty="0" smtClean="0">
                <a:solidFill>
                  <a:schemeClr val="tx1"/>
                </a:solidFill>
                <a:effectLst/>
                <a:latin typeface="+mn-lt"/>
                <a:ea typeface="+mn-ea"/>
                <a:cs typeface="+mn-cs"/>
              </a:rPr>
              <a:t> similar to primary prevention, but </a:t>
            </a:r>
            <a:r>
              <a:rPr lang="en-US" sz="1200" kern="1200" dirty="0" smtClean="0">
                <a:solidFill>
                  <a:schemeClr val="tx1"/>
                </a:solidFill>
                <a:effectLst/>
                <a:latin typeface="+mn-lt"/>
                <a:ea typeface="+mn-ea"/>
                <a:cs typeface="+mn-cs"/>
              </a:rPr>
              <a:t>with a specific case. An example of this might be routine case conferences.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Primary intervention happens through your role in making approval decisions. The action already has been taken, so if you find a mistake, it’s too late to prevent it. Hopefully nothing bad happened, and you can correct the situation while the lesson is still fresh.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Secondary intervention is what we will learn next. The referral already is closed, or you already finished a review period and are looking backward. Finding mistakes here means it is usually too late to fix that referral or case, but it can be used to teach how to prevent the next one from happening.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we just learned what could be thought of as tertiary intervention. A very bad thing already happened and all we can do is find out why.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intervene at any point. At which point do you want to discover errors in your unit?</a:t>
            </a:r>
          </a:p>
          <a:p>
            <a:pPr eaLnBrk="1" hangingPunct="1">
              <a:spcBef>
                <a:spcPct val="0"/>
              </a:spcBef>
            </a:pPr>
            <a:endParaRPr lang="en-US" altLang="en-US" dirty="0" smtClean="0"/>
          </a:p>
        </p:txBody>
      </p:sp>
      <p:sp>
        <p:nvSpPr>
          <p:cNvPr id="2437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055E39-DCA2-48F3-B392-965B84218AC7}"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extLst>
      <p:ext uri="{BB962C8B-B14F-4D97-AF65-F5344CB8AC3E}">
        <p14:creationId xmlns:p14="http://schemas.microsoft.com/office/powerpoint/2010/main" val="1425034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Refer </a:t>
            </a:r>
            <a:r>
              <a:rPr lang="en-US" sz="1200" kern="1200" dirty="0" smtClean="0">
                <a:solidFill>
                  <a:schemeClr val="tx1"/>
                </a:solidFill>
                <a:effectLst/>
                <a:latin typeface="+mn-lt"/>
                <a:ea typeface="+mn-ea"/>
                <a:cs typeface="+mn-cs"/>
              </a:rPr>
              <a:t>to page 1 in the</a:t>
            </a:r>
            <a:r>
              <a:rPr lang="en-US" sz="1200" kern="1200" baseline="0" dirty="0" smtClean="0">
                <a:solidFill>
                  <a:schemeClr val="tx1"/>
                </a:solidFill>
                <a:effectLst/>
                <a:latin typeface="+mn-lt"/>
                <a:ea typeface="+mn-ea"/>
                <a:cs typeface="+mn-cs"/>
              </a:rPr>
              <a:t> California Case Reading Manual.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basic goals of supervisory case reading are to improve how assessments are completed; help workers improve how they write case narratives (more focused and concise, targeted to address only relevant issues);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increase consistency in how the SDM system is implemented across workers; improve and strengthen overall decision making; and improve caseworker skills</a:t>
            </a:r>
            <a:r>
              <a:rPr lang="en-US" sz="1200" kern="1200" baseline="0" dirty="0" smtClean="0">
                <a:solidFill>
                  <a:schemeClr val="tx1"/>
                </a:solidFill>
                <a:effectLst/>
                <a:latin typeface="+mn-lt"/>
                <a:ea typeface="+mn-ea"/>
                <a:cs typeface="+mn-cs"/>
              </a:rPr>
              <a:t> in integrating SDM assessment structures with their daily practice</a:t>
            </a:r>
            <a:r>
              <a:rPr lang="en-US" sz="1200" kern="1200" dirty="0" smtClean="0">
                <a:solidFill>
                  <a:schemeClr val="tx1"/>
                </a:solidFill>
                <a:effectLst/>
                <a:latin typeface="+mn-lt"/>
                <a:ea typeface="+mn-ea"/>
                <a:cs typeface="+mn-cs"/>
              </a:rPr>
              <a:t>.</a:t>
            </a:r>
          </a:p>
          <a:p>
            <a:pPr eaLnBrk="1" hangingPunct="1">
              <a:spcBef>
                <a:spcPct val="0"/>
              </a:spcBef>
            </a:pPr>
            <a:endParaRPr lang="en-US" altLang="en-US" dirty="0" smtClean="0"/>
          </a:p>
        </p:txBody>
      </p:sp>
      <p:sp>
        <p:nvSpPr>
          <p:cNvPr id="2447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57F852-C8FE-42A4-A3DF-467BAD71B846}"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extLst>
      <p:ext uri="{BB962C8B-B14F-4D97-AF65-F5344CB8AC3E}">
        <p14:creationId xmlns:p14="http://schemas.microsoft.com/office/powerpoint/2010/main" val="1524068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slide shows</a:t>
            </a:r>
            <a:r>
              <a:rPr lang="en-US" altLang="en-US" baseline="0" dirty="0" smtClean="0"/>
              <a:t> the </a:t>
            </a:r>
            <a:r>
              <a:rPr lang="en-US" sz="1200" kern="1200" dirty="0" smtClean="0">
                <a:solidFill>
                  <a:schemeClr val="tx1"/>
                </a:solidFill>
                <a:effectLst/>
                <a:latin typeface="+mn-lt"/>
                <a:ea typeface="+mn-ea"/>
                <a:cs typeface="+mn-cs"/>
              </a:rPr>
              <a:t>objectives of case reading.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case reading is a mechanism that provides systematic assessment of SDM knowledge and skills within and across units. Secondly, case</a:t>
            </a:r>
            <a:r>
              <a:rPr lang="en-US" sz="1200" kern="1200" baseline="0" dirty="0" smtClean="0">
                <a:solidFill>
                  <a:schemeClr val="tx1"/>
                </a:solidFill>
                <a:effectLst/>
                <a:latin typeface="+mn-lt"/>
                <a:ea typeface="+mn-ea"/>
                <a:cs typeface="+mn-cs"/>
              </a:rPr>
              <a:t> reading offers opportunities for supporting caseworkers’ integrated use of SDM assessments and enhanced engagement practices with families. I</a:t>
            </a:r>
            <a:r>
              <a:rPr lang="en-US" sz="1200" kern="1200" dirty="0" smtClean="0">
                <a:solidFill>
                  <a:schemeClr val="tx1"/>
                </a:solidFill>
                <a:effectLst/>
                <a:latin typeface="+mn-lt"/>
                <a:ea typeface="+mn-ea"/>
                <a:cs typeface="+mn-cs"/>
              </a:rPr>
              <a:t>t is important to see and communicate to the worker that case reading is an opportunity for learning. Lastly, it is not only a mechanism for learning, but a way to identify examples of exemplary casework. </a:t>
            </a:r>
          </a:p>
        </p:txBody>
      </p:sp>
      <p:sp>
        <p:nvSpPr>
          <p:cNvPr id="2457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0E8198-83B9-460D-A2CB-2637F14DCAF7}"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extLst>
      <p:ext uri="{BB962C8B-B14F-4D97-AF65-F5344CB8AC3E}">
        <p14:creationId xmlns:p14="http://schemas.microsoft.com/office/powerpoint/2010/main" val="41580722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Refer </a:t>
            </a:r>
            <a:r>
              <a:rPr lang="en-US" sz="1200" kern="1200" dirty="0" smtClean="0">
                <a:solidFill>
                  <a:schemeClr val="tx1"/>
                </a:solidFill>
                <a:effectLst/>
                <a:latin typeface="+mn-lt"/>
                <a:ea typeface="+mn-ea"/>
                <a:cs typeface="+mn-cs"/>
              </a:rPr>
              <a:t>to case</a:t>
            </a:r>
            <a:r>
              <a:rPr lang="en-US" sz="1200" kern="1200" baseline="0" dirty="0" smtClean="0">
                <a:solidFill>
                  <a:schemeClr val="tx1"/>
                </a:solidFill>
                <a:effectLst/>
                <a:latin typeface="+mn-lt"/>
                <a:ea typeface="+mn-ea"/>
                <a:cs typeface="+mn-cs"/>
              </a:rPr>
              <a:t> reading manual page 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Case reading results can surface ideas for primary prevention</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alert you to issues to look for in case conferences. These</a:t>
            </a:r>
            <a:r>
              <a:rPr lang="en-US" sz="1200" kern="1200" baseline="0" dirty="0" smtClean="0">
                <a:solidFill>
                  <a:schemeClr val="tx1"/>
                </a:solidFill>
                <a:effectLst/>
                <a:latin typeface="+mn-lt"/>
                <a:ea typeface="+mn-ea"/>
                <a:cs typeface="+mn-cs"/>
              </a:rPr>
              <a:t> results also may point to w</a:t>
            </a:r>
            <a:r>
              <a:rPr lang="en-US" sz="1200" kern="1200" dirty="0" smtClean="0">
                <a:solidFill>
                  <a:schemeClr val="tx1"/>
                </a:solidFill>
                <a:effectLst/>
                <a:latin typeface="+mn-lt"/>
                <a:ea typeface="+mn-ea"/>
                <a:cs typeface="+mn-cs"/>
              </a:rPr>
              <a:t>orkers who need closer attention during routine approvals (high-level spot checks).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once you</a:t>
            </a:r>
            <a:r>
              <a:rPr lang="en-US" sz="1200" kern="1200" baseline="0" dirty="0" smtClean="0">
                <a:solidFill>
                  <a:schemeClr val="tx1"/>
                </a:solidFill>
                <a:effectLst/>
                <a:latin typeface="+mn-lt"/>
                <a:ea typeface="+mn-ea"/>
                <a:cs typeface="+mn-cs"/>
              </a:rPr>
              <a:t> ha</a:t>
            </a:r>
            <a:r>
              <a:rPr lang="en-US" sz="1200" kern="1200" dirty="0" smtClean="0">
                <a:solidFill>
                  <a:schemeClr val="tx1"/>
                </a:solidFill>
                <a:effectLst/>
                <a:latin typeface="+mn-lt"/>
                <a:ea typeface="+mn-ea"/>
                <a:cs typeface="+mn-cs"/>
              </a:rPr>
              <a:t>ve done well in the first phases, you have less to fear from a critical case review. Bad events can happen despite our best efforts, but workers who document that the assessment process was done correctly build</a:t>
            </a:r>
            <a:r>
              <a:rPr lang="en-US" sz="1200" kern="1200" baseline="0" dirty="0" smtClean="0">
                <a:solidFill>
                  <a:schemeClr val="tx1"/>
                </a:solidFill>
                <a:effectLst/>
                <a:latin typeface="+mn-lt"/>
                <a:ea typeface="+mn-ea"/>
                <a:cs typeface="+mn-cs"/>
              </a:rPr>
              <a:t> the support that their </a:t>
            </a:r>
            <a:r>
              <a:rPr lang="en-US" sz="1200" kern="1200" dirty="0" smtClean="0">
                <a:solidFill>
                  <a:schemeClr val="tx1"/>
                </a:solidFill>
                <a:effectLst/>
                <a:latin typeface="+mn-lt"/>
                <a:ea typeface="+mn-ea"/>
                <a:cs typeface="+mn-cs"/>
              </a:rPr>
              <a:t>agencies need when placed under the magnifying glass.</a:t>
            </a:r>
          </a:p>
          <a:p>
            <a:pPr eaLnBrk="1" hangingPunct="1">
              <a:spcBef>
                <a:spcPct val="0"/>
              </a:spcBef>
            </a:pPr>
            <a:endParaRPr lang="en-US" altLang="en-US" dirty="0" smtClean="0"/>
          </a:p>
        </p:txBody>
      </p:sp>
      <p:sp>
        <p:nvSpPr>
          <p:cNvPr id="2467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5ABAC6-2D78-4430-A764-8127A2C85CE5}"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extLst>
      <p:ext uri="{BB962C8B-B14F-4D97-AF65-F5344CB8AC3E}">
        <p14:creationId xmlns:p14="http://schemas.microsoft.com/office/powerpoint/2010/main" val="30934260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It</a:t>
            </a:r>
            <a:r>
              <a:rPr lang="en-US" altLang="en-US" baseline="0" dirty="0" smtClean="0"/>
              <a:t> i</a:t>
            </a:r>
            <a:r>
              <a:rPr lang="en-US" altLang="en-US" dirty="0" smtClean="0"/>
              <a:t>s </a:t>
            </a:r>
            <a:r>
              <a:rPr lang="en-US" sz="1200" kern="1200" dirty="0" smtClean="0">
                <a:solidFill>
                  <a:schemeClr val="tx1"/>
                </a:solidFill>
                <a:effectLst/>
                <a:latin typeface="+mn-lt"/>
                <a:ea typeface="+mn-ea"/>
                <a:cs typeface="+mn-cs"/>
              </a:rPr>
              <a:t>very difficult to envision yet one more thing to fit into our already-busy schedules. Given that quality assurance is a key supervisory responsibility, case reading is a task that can help you meet that responsibility in a structured and efficient way. It is an achievable task. It is important to remember that we are talking about a small sample of cases, and the focus is on one small section or part of a case.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also is important to remember that case reading becomes more efficient over time as workers learn to think and conduct assessments with the principles of consistent and accurate decision making in mind. As they learn from case reading results, completing SDM assessments should improve, which will make case reading go faster in the future. As they improve, you also will find yourself spending less time fixing mistakes after the fact. Additionally, workers should be better prepared for case conferences, knowing what types of criteria will be reviewed and which will make the case conference process more efficient.</a:t>
            </a:r>
          </a:p>
          <a:p>
            <a:pPr eaLnBrk="1" hangingPunct="1">
              <a:spcBef>
                <a:spcPct val="0"/>
              </a:spcBef>
            </a:pPr>
            <a:endParaRPr lang="en-US" altLang="en-US" dirty="0" smtClean="0"/>
          </a:p>
        </p:txBody>
      </p:sp>
      <p:sp>
        <p:nvSpPr>
          <p:cNvPr id="2478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8BE9CF-1E50-4B4A-828C-9E017A3963AA}" type="slidenum">
              <a:rPr lang="en-US" altLang="en-US">
                <a:latin typeface="Calibri" panose="020F0502020204030204" pitchFamily="34" charset="0"/>
              </a:rPr>
              <a:pPr eaLnBrk="1" hangingPunct="1"/>
              <a:t>45</a:t>
            </a:fld>
            <a:endParaRPr lang="en-US" altLang="en-US">
              <a:latin typeface="Calibri" panose="020F0502020204030204" pitchFamily="34" charset="0"/>
            </a:endParaRPr>
          </a:p>
        </p:txBody>
      </p:sp>
    </p:spTree>
    <p:extLst>
      <p:ext uri="{BB962C8B-B14F-4D97-AF65-F5344CB8AC3E}">
        <p14:creationId xmlns:p14="http://schemas.microsoft.com/office/powerpoint/2010/main" val="24886388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0" dirty="0" smtClean="0"/>
              <a:t>Look </a:t>
            </a:r>
            <a:r>
              <a:rPr lang="en-US" sz="1200" i="0" kern="1200" dirty="0" smtClean="0">
                <a:solidFill>
                  <a:schemeClr val="tx1"/>
                </a:solidFill>
                <a:effectLst/>
                <a:latin typeface="+mn-lt"/>
                <a:ea typeface="+mn-ea"/>
                <a:cs typeface="+mn-cs"/>
              </a:rPr>
              <a:t>at the</a:t>
            </a:r>
            <a:r>
              <a:rPr lang="en-US" sz="1200" i="0" kern="1200" baseline="0" dirty="0" smtClean="0">
                <a:solidFill>
                  <a:schemeClr val="tx1"/>
                </a:solidFill>
                <a:effectLst/>
                <a:latin typeface="+mn-lt"/>
                <a:ea typeface="+mn-ea"/>
                <a:cs typeface="+mn-cs"/>
              </a:rPr>
              <a:t> Intake Reading Tool</a:t>
            </a:r>
            <a:r>
              <a:rPr lang="en-US" sz="1200" i="0" kern="1200" dirty="0" smtClean="0">
                <a:solidFill>
                  <a:schemeClr val="tx1"/>
                </a:solidFill>
                <a:effectLst/>
                <a:latin typeface="+mn-lt"/>
                <a:ea typeface="+mn-ea"/>
                <a:cs typeface="+mn-cs"/>
              </a:rPr>
              <a:t> for an example. Each question has definitions as it applies to each tool. </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Note to trainer: Review definitions for a couple of questions.</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Click hyperlink (Slide 73) for tips on writing narrative.</a:t>
            </a:r>
          </a:p>
          <a:p>
            <a:pPr eaLnBrk="1" hangingPunct="1">
              <a:spcBef>
                <a:spcPct val="0"/>
              </a:spcBef>
            </a:pPr>
            <a:endParaRPr lang="en-US" altLang="en-US" i="1" dirty="0" smtClean="0"/>
          </a:p>
        </p:txBody>
      </p:sp>
      <p:sp>
        <p:nvSpPr>
          <p:cNvPr id="2488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306031-31A7-49D5-AC67-96CA88B8A22C}" type="slidenum">
              <a:rPr lang="en-US" altLang="en-US">
                <a:latin typeface="Calibri" panose="020F0502020204030204" pitchFamily="34" charset="0"/>
              </a:rPr>
              <a:pPr eaLnBrk="1" hangingPunct="1"/>
              <a:t>46</a:t>
            </a:fld>
            <a:endParaRPr lang="en-US" altLang="en-US">
              <a:latin typeface="Calibri" panose="020F0502020204030204" pitchFamily="34" charset="0"/>
            </a:endParaRPr>
          </a:p>
        </p:txBody>
      </p:sp>
    </p:spTree>
    <p:extLst>
      <p:ext uri="{BB962C8B-B14F-4D97-AF65-F5344CB8AC3E}">
        <p14:creationId xmlns:p14="http://schemas.microsoft.com/office/powerpoint/2010/main" val="16669562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look</a:t>
            </a:r>
            <a:r>
              <a:rPr lang="en-US" baseline="0" dirty="0" smtClean="0"/>
              <a:t> at page 4 of the Case Reading Manual regarding supervisory considerations. It is important for caseworkers to learn what they are doing well and how they are growing in addition to what needs improving.</a:t>
            </a:r>
          </a:p>
          <a:p>
            <a:endParaRPr lang="en-US" baseline="0" dirty="0" smtClean="0"/>
          </a:p>
          <a:p>
            <a:r>
              <a:rPr lang="en-US" baseline="0" dirty="0" smtClean="0"/>
              <a:t>Supervisors who offer concrete and clear feedback to caseworkers by reviewing case records form the foundation for supporting caseworker skill and practice development.</a:t>
            </a:r>
          </a:p>
          <a:p>
            <a:endParaRPr lang="en-US" baseline="0" dirty="0" smtClean="0"/>
          </a:p>
          <a:p>
            <a:r>
              <a:rPr lang="en-US" baseline="0" dirty="0" smtClean="0"/>
              <a:t>On page 5 of the Case Reading Manual is an example of how this area of the case reading tool might be used.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47</a:t>
            </a:fld>
            <a:endParaRPr lang="en-US" altLang="en-US"/>
          </a:p>
        </p:txBody>
      </p:sp>
    </p:spTree>
    <p:extLst>
      <p:ext uri="{BB962C8B-B14F-4D97-AF65-F5344CB8AC3E}">
        <p14:creationId xmlns:p14="http://schemas.microsoft.com/office/powerpoint/2010/main" val="30790424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a:t>
            </a:r>
            <a:r>
              <a:rPr lang="en-US" baseline="0" dirty="0" smtClean="0"/>
              <a:t> reading provides the opportunity to notice—through evidence in case records—that caseworkers are integrating the SDM model and enhanced practices into their work. </a:t>
            </a:r>
          </a:p>
          <a:p>
            <a:endParaRPr lang="en-US" baseline="0" dirty="0" smtClean="0"/>
          </a:p>
          <a:p>
            <a:r>
              <a:rPr lang="en-US" baseline="0" dirty="0" smtClean="0"/>
              <a:t>On pages six through 10 of the Case Reading Manual, you will see various enhanced practice strategies that might be incorporated into casework related to specific decision points and evidence that might be included in referral and case narratives that reflect these practices.</a:t>
            </a:r>
          </a:p>
          <a:p>
            <a:endParaRPr lang="en-US" baseline="0" dirty="0" smtClean="0"/>
          </a:p>
          <a:p>
            <a:r>
              <a:rPr lang="en-US" baseline="0" dirty="0" smtClean="0"/>
              <a:t>This handout might be useful in supporting conversations with caseworkers in your unit regarding integrated practices AND how to reflect these practices in case documentation.</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48</a:t>
            </a:fld>
            <a:endParaRPr lang="en-US" altLang="en-US"/>
          </a:p>
        </p:txBody>
      </p:sp>
    </p:spTree>
    <p:extLst>
      <p:ext uri="{BB962C8B-B14F-4D97-AF65-F5344CB8AC3E}">
        <p14:creationId xmlns:p14="http://schemas.microsoft.com/office/powerpoint/2010/main" val="29279548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Contrast this with the critical case review process, which reviews all dates. Policies for each section are on page 11 (</a:t>
            </a:r>
            <a:r>
              <a:rPr lang="en-US" dirty="0" smtClean="0"/>
              <a:t>intake</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24 (investigation/assessment), 42 (</a:t>
            </a:r>
            <a:r>
              <a:rPr lang="en-US" dirty="0"/>
              <a:t>voluntary/court </a:t>
            </a:r>
            <a:r>
              <a:rPr lang="en-US" dirty="0" smtClean="0"/>
              <a:t>intake</a:t>
            </a:r>
            <a:r>
              <a:rPr lang="en-US" sz="1200" kern="1200" dirty="0" smtClean="0">
                <a:solidFill>
                  <a:schemeClr val="tx1"/>
                </a:solidFill>
                <a:effectLst/>
                <a:latin typeface="+mn-lt"/>
                <a:ea typeface="+mn-ea"/>
                <a:cs typeface="+mn-cs"/>
              </a:rPr>
              <a:t>), 49 </a:t>
            </a:r>
            <a:r>
              <a:rPr lang="en-US" sz="1200" kern="1200" dirty="0">
                <a:solidFill>
                  <a:schemeClr val="tx1"/>
                </a:solidFill>
                <a:effectLst/>
                <a:latin typeface="+mn-lt"/>
                <a:ea typeface="+mn-ea"/>
                <a:cs typeface="+mn-cs"/>
              </a:rPr>
              <a:t>(FM), and </a:t>
            </a:r>
            <a:r>
              <a:rPr lang="en-US" sz="1200" kern="1200" dirty="0" smtClean="0">
                <a:solidFill>
                  <a:schemeClr val="tx1"/>
                </a:solidFill>
                <a:effectLst/>
                <a:latin typeface="+mn-lt"/>
                <a:ea typeface="+mn-ea"/>
                <a:cs typeface="+mn-cs"/>
              </a:rPr>
              <a:t>77 </a:t>
            </a:r>
            <a:r>
              <a:rPr lang="en-US" sz="1200" kern="1200" dirty="0">
                <a:solidFill>
                  <a:schemeClr val="tx1"/>
                </a:solidFill>
                <a:effectLst/>
                <a:latin typeface="+mn-lt"/>
                <a:ea typeface="+mn-ea"/>
                <a:cs typeface="+mn-cs"/>
              </a:rPr>
              <a:t>(FR). </a:t>
            </a:r>
          </a:p>
          <a:p>
            <a:r>
              <a:rPr lang="en-US" sz="120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Note to trainer: Pick one and review in detail. </a:t>
            </a:r>
          </a:p>
          <a:p>
            <a:pPr eaLnBrk="1" hangingPunct="1">
              <a:spcBef>
                <a:spcPct val="0"/>
              </a:spcBef>
            </a:pPr>
            <a:endParaRPr lang="en-US" altLang="en-US" i="1" dirty="0"/>
          </a:p>
        </p:txBody>
      </p:sp>
      <p:sp>
        <p:nvSpPr>
          <p:cNvPr id="2498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F8A49E-368F-42AB-94EF-4259F8F38C85}" type="slidenum">
              <a:rPr lang="en-US" altLang="en-US">
                <a:latin typeface="Calibri" panose="020F0502020204030204" pitchFamily="34" charset="0"/>
              </a:rPr>
              <a:pPr eaLnBrk="1" hangingPunct="1"/>
              <a:t>49</a:t>
            </a:fld>
            <a:endParaRPr lang="en-US" altLang="en-US">
              <a:latin typeface="Calibri" panose="020F0502020204030204" pitchFamily="34" charset="0"/>
            </a:endParaRPr>
          </a:p>
        </p:txBody>
      </p:sp>
    </p:spTree>
    <p:extLst>
      <p:ext uri="{BB962C8B-B14F-4D97-AF65-F5344CB8AC3E}">
        <p14:creationId xmlns:p14="http://schemas.microsoft.com/office/powerpoint/2010/main" val="2388908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ha</a:t>
            </a:r>
            <a:r>
              <a:rPr lang="en-US" sz="1200" kern="1200" dirty="0" smtClean="0">
                <a:solidFill>
                  <a:schemeClr val="tx1"/>
                </a:solidFill>
                <a:effectLst/>
                <a:latin typeface="+mn-lt"/>
                <a:ea typeface="+mn-ea"/>
                <a:cs typeface="+mn-cs"/>
              </a:rPr>
              <a:t>ve started a tip sheet to collect the great insights and ideas supervisors have so we can share these with other supervisors. On page 59 in your manual, you will find a few good suggestions.</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Note to trainer: Ask experienced supervisors in the room if they would share an idea that really helped them implement the SDM system better, or how the SDM system helped them strengthen practice in their unit. If you have experienced supervisors, ask them what they wish someone had told them long ago. If you have new supervisors, ask them what, as workers, they wish their supervisors had done related to strengthening SDM implementation. Write these on flip charts. If you are willing, email good ones to pcordero@nccdglobal.org, and we will continue to grow this tip list, organizing it into topics as it grows. </a:t>
            </a:r>
            <a:endParaRPr lang="en-US" sz="1200" kern="1200" dirty="0" smtClean="0">
              <a:solidFill>
                <a:schemeClr val="tx1"/>
              </a:solidFill>
              <a:effectLst/>
              <a:latin typeface="+mn-lt"/>
              <a:ea typeface="+mn-ea"/>
              <a:cs typeface="+mn-cs"/>
            </a:endParaRPr>
          </a:p>
          <a:p>
            <a:pPr eaLnBrk="1" hangingPunct="1">
              <a:spcBef>
                <a:spcPct val="0"/>
              </a:spcBef>
            </a:pPr>
            <a:endParaRPr lang="en-US" altLang="en-US" i="1" dirty="0" smtClean="0"/>
          </a:p>
        </p:txBody>
      </p:sp>
      <p:sp>
        <p:nvSpPr>
          <p:cNvPr id="2304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0D16B6-06DD-4DB6-B290-59DBC9386351}"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3103837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altLang="en-US" dirty="0" smtClean="0"/>
              <a:t>A </a:t>
            </a:r>
            <a:r>
              <a:rPr lang="en-US" sz="1200" kern="1200" dirty="0" smtClean="0">
                <a:solidFill>
                  <a:schemeClr val="tx1"/>
                </a:solidFill>
                <a:effectLst/>
                <a:latin typeface="+mn-lt"/>
                <a:ea typeface="+mn-ea"/>
                <a:cs typeface="+mn-cs"/>
              </a:rPr>
              <a:t>couple of things to note on the intake referral reading tool:</a:t>
            </a:r>
          </a:p>
          <a:p>
            <a:r>
              <a:rPr lang="en-US" sz="1200" kern="1200" dirty="0" smtClean="0">
                <a:solidFill>
                  <a:schemeClr val="tx1"/>
                </a:solidFill>
                <a:effectLst/>
                <a:latin typeface="+mn-lt"/>
                <a:ea typeface="+mn-ea"/>
                <a:cs typeface="+mn-cs"/>
              </a:rPr>
              <a:t> </a:t>
            </a:r>
          </a:p>
          <a:p>
            <a:pPr lvl="1" eaLnBrk="1" hangingPunct="1">
              <a:spcBef>
                <a:spcPts val="0"/>
              </a:spcBef>
              <a:spcAft>
                <a:spcPts val="0"/>
              </a:spcAft>
              <a:buClr>
                <a:schemeClr val="tx1"/>
              </a:buClr>
              <a:buFont typeface="Arial" pitchFamily="34" charset="0"/>
              <a:buChar char="•"/>
              <a:defRPr/>
            </a:pPr>
            <a:r>
              <a:rPr lang="en-US" sz="2400" dirty="0" smtClean="0">
                <a:sym typeface="Wingdings"/>
              </a:rPr>
              <a:t>Is the screener narrative behaviorally specific in relation to caregiver actions and impact on the child? </a:t>
            </a:r>
          </a:p>
          <a:p>
            <a:pPr lvl="1" eaLnBrk="1" hangingPunct="1">
              <a:spcBef>
                <a:spcPts val="0"/>
              </a:spcBef>
              <a:spcAft>
                <a:spcPts val="0"/>
              </a:spcAft>
              <a:buClr>
                <a:schemeClr val="tx1"/>
              </a:buClr>
              <a:buFont typeface="Arial" pitchFamily="34" charset="0"/>
              <a:buChar char="•"/>
              <a:defRPr/>
            </a:pPr>
            <a:endParaRPr lang="en-US" sz="2400" dirty="0" smtClean="0">
              <a:sym typeface="Wingdings"/>
            </a:endParaRPr>
          </a:p>
          <a:p>
            <a:pPr lvl="1" eaLnBrk="1" hangingPunct="1">
              <a:spcBef>
                <a:spcPts val="0"/>
              </a:spcBef>
              <a:spcAft>
                <a:spcPts val="0"/>
              </a:spcAft>
              <a:buClr>
                <a:schemeClr val="tx1"/>
              </a:buClr>
              <a:buFont typeface="Arial" pitchFamily="34" charset="0"/>
              <a:buChar char="•"/>
              <a:defRPr/>
            </a:pPr>
            <a:r>
              <a:rPr lang="en-US" sz="2400" dirty="0" smtClean="0">
                <a:sym typeface="Wingdings"/>
              </a:rPr>
              <a:t>Was there sufficient detail in the screener narrative to support item selection in both screening and response priority tools?</a:t>
            </a:r>
          </a:p>
          <a:p>
            <a:pPr lvl="1" eaLnBrk="1" hangingPunct="1">
              <a:spcBef>
                <a:spcPts val="0"/>
              </a:spcBef>
              <a:spcAft>
                <a:spcPts val="0"/>
              </a:spcAft>
              <a:buClr>
                <a:schemeClr val="tx1"/>
              </a:buClr>
              <a:buFont typeface="Arial" pitchFamily="34" charset="0"/>
              <a:buChar char="•"/>
              <a:defRPr/>
            </a:pPr>
            <a:endParaRPr lang="en-US" sz="2400" dirty="0" smtClean="0">
              <a:sym typeface="Wingdings"/>
            </a:endParaRPr>
          </a:p>
          <a:p>
            <a:pPr lvl="1" eaLnBrk="1" hangingPunct="1">
              <a:spcBef>
                <a:spcPts val="0"/>
              </a:spcBef>
              <a:spcAft>
                <a:spcPts val="0"/>
              </a:spcAft>
              <a:buClr>
                <a:schemeClr val="tx1"/>
              </a:buClr>
              <a:buFont typeface="Arial" pitchFamily="34" charset="0"/>
              <a:buChar char="•"/>
              <a:defRPr/>
            </a:pPr>
            <a:r>
              <a:rPr lang="en-US" sz="2400" dirty="0" smtClean="0">
                <a:sym typeface="Wingdings"/>
              </a:rPr>
              <a:t>Was there narrative detail about support network and strengths of the household?</a:t>
            </a:r>
          </a:p>
          <a:p>
            <a:r>
              <a:rPr lang="en-US" sz="1200" kern="1200" dirty="0" smtClean="0">
                <a:solidFill>
                  <a:schemeClr val="tx1"/>
                </a:solidFill>
                <a:effectLst/>
                <a:latin typeface="+mn-lt"/>
                <a:ea typeface="+mn-ea"/>
                <a:cs typeface="+mn-cs"/>
              </a:rPr>
              <a:t>	</a:t>
            </a:r>
            <a:endParaRPr lang="en-US" altLang="en-US" dirty="0" smtClean="0"/>
          </a:p>
        </p:txBody>
      </p:sp>
      <p:sp>
        <p:nvSpPr>
          <p:cNvPr id="2508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08D1BC-BEEB-414F-88C4-7FF53B3A374F}" type="slidenum">
              <a:rPr lang="en-US" altLang="en-US">
                <a:latin typeface="Calibri" panose="020F0502020204030204" pitchFamily="34" charset="0"/>
              </a:rPr>
              <a:pPr eaLnBrk="1" hangingPunct="1"/>
              <a:t>50</a:t>
            </a:fld>
            <a:endParaRPr lang="en-US" altLang="en-US">
              <a:latin typeface="Calibri" panose="020F0502020204030204" pitchFamily="34" charset="0"/>
            </a:endParaRPr>
          </a:p>
        </p:txBody>
      </p:sp>
    </p:spTree>
    <p:extLst>
      <p:ext uri="{BB962C8B-B14F-4D97-AF65-F5344CB8AC3E}">
        <p14:creationId xmlns:p14="http://schemas.microsoft.com/office/powerpoint/2010/main" val="1922094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altLang="en-US" dirty="0" smtClean="0"/>
              <a:t>A </a:t>
            </a:r>
            <a:r>
              <a:rPr lang="en-US" sz="1200" kern="1200" dirty="0" smtClean="0">
                <a:solidFill>
                  <a:schemeClr val="tx1"/>
                </a:solidFill>
                <a:effectLst/>
                <a:latin typeface="+mn-lt"/>
                <a:ea typeface="+mn-ea"/>
                <a:cs typeface="+mn-cs"/>
              </a:rPr>
              <a:t>few things to note on the investigation/assessment referral reading tool:</a:t>
            </a:r>
          </a:p>
          <a:p>
            <a:endParaRPr lang="en-US" sz="1200" kern="1200" dirty="0" smtClean="0">
              <a:solidFill>
                <a:schemeClr val="tx1"/>
              </a:solidFill>
              <a:effectLst/>
              <a:latin typeface="+mn-lt"/>
              <a:ea typeface="+mn-ea"/>
              <a:cs typeface="+mn-cs"/>
            </a:endParaRPr>
          </a:p>
          <a:p>
            <a:pPr lvl="1" eaLnBrk="1" hangingPunct="1">
              <a:spcBef>
                <a:spcPts val="0"/>
              </a:spcBef>
              <a:spcAft>
                <a:spcPts val="0"/>
              </a:spcAft>
              <a:buClr>
                <a:schemeClr val="tx1"/>
              </a:buClr>
              <a:buFont typeface="Verdana" panose="020B0604030504040204" pitchFamily="34" charset="0"/>
              <a:buChar char="•"/>
              <a:defRPr/>
            </a:pPr>
            <a:r>
              <a:rPr lang="en-US" sz="1200" kern="1200" dirty="0" smtClean="0">
                <a:solidFill>
                  <a:schemeClr val="tx1"/>
                </a:solidFill>
                <a:effectLst/>
                <a:latin typeface="+mn-lt"/>
                <a:ea typeface="+mn-ea"/>
                <a:cs typeface="+mn-cs"/>
              </a:rPr>
              <a:t> </a:t>
            </a:r>
            <a:r>
              <a:rPr lang="en-US" sz="2000" dirty="0" smtClean="0">
                <a:solidFill>
                  <a:srgbClr val="000000"/>
                </a:solidFill>
                <a:sym typeface="Wingdings"/>
              </a:rPr>
              <a:t>Is there narrative support for the safety threat, caregiver complicating behaviors, household strengths and protective actions, and protective interventions identified?</a:t>
            </a:r>
          </a:p>
          <a:p>
            <a:pPr lvl="1" eaLnBrk="1" hangingPunct="1">
              <a:spcBef>
                <a:spcPts val="0"/>
              </a:spcBef>
              <a:spcAft>
                <a:spcPts val="0"/>
              </a:spcAft>
              <a:buClr>
                <a:schemeClr val="tx1"/>
              </a:buClr>
              <a:buFont typeface="Verdana" panose="020B0604030504040204" pitchFamily="34" charset="0"/>
              <a:buChar char="•"/>
              <a:defRPr/>
            </a:pPr>
            <a:endParaRPr lang="en-US" sz="2000" dirty="0" smtClean="0">
              <a:solidFill>
                <a:srgbClr val="000000"/>
              </a:solidFill>
              <a:sym typeface="Wingdings"/>
            </a:endParaRPr>
          </a:p>
          <a:p>
            <a:pPr lvl="1" eaLnBrk="1" hangingPunct="1">
              <a:spcBef>
                <a:spcPts val="0"/>
              </a:spcBef>
              <a:spcAft>
                <a:spcPts val="0"/>
              </a:spcAft>
              <a:buClr>
                <a:schemeClr val="tx1"/>
              </a:buClr>
              <a:buFont typeface="Verdana" panose="020B0604030504040204" pitchFamily="34" charset="0"/>
              <a:buChar char="•"/>
              <a:defRPr/>
            </a:pPr>
            <a:r>
              <a:rPr lang="en-US" sz="2000" dirty="0" smtClean="0">
                <a:solidFill>
                  <a:srgbClr val="000000"/>
                </a:solidFill>
                <a:sym typeface="Wingdings"/>
              </a:rPr>
              <a:t>Was the safety plan completed appropriately?</a:t>
            </a:r>
            <a:endParaRPr lang="en-US" sz="2000" dirty="0" smtClean="0">
              <a:solidFill>
                <a:srgbClr val="000000"/>
              </a:solidFill>
            </a:endParaRPr>
          </a:p>
          <a:p>
            <a:pPr lvl="1" eaLnBrk="1" hangingPunct="1">
              <a:spcBef>
                <a:spcPts val="0"/>
              </a:spcBef>
              <a:spcAft>
                <a:spcPts val="0"/>
              </a:spcAft>
              <a:buClr>
                <a:schemeClr val="tx1"/>
              </a:buClr>
              <a:buFont typeface="Verdana" panose="020B0604030504040204" pitchFamily="34" charset="0"/>
              <a:buChar char="•"/>
              <a:defRPr/>
            </a:pPr>
            <a:endParaRPr lang="en-US" sz="2000" dirty="0" smtClean="0">
              <a:solidFill>
                <a:srgbClr val="000000"/>
              </a:solidFill>
            </a:endParaRPr>
          </a:p>
          <a:p>
            <a:pPr lvl="1" eaLnBrk="1" hangingPunct="1">
              <a:spcBef>
                <a:spcPts val="0"/>
              </a:spcBef>
              <a:spcAft>
                <a:spcPts val="0"/>
              </a:spcAft>
              <a:buClr>
                <a:schemeClr val="tx1"/>
              </a:buClr>
              <a:buFont typeface="Verdana" panose="020B0604030504040204" pitchFamily="34" charset="0"/>
              <a:buChar char="•"/>
              <a:defRPr/>
            </a:pPr>
            <a:r>
              <a:rPr lang="en-US" sz="2000" dirty="0" smtClean="0">
                <a:solidFill>
                  <a:srgbClr val="000000"/>
                </a:solidFill>
              </a:rPr>
              <a:t>Did conditions change, making it necessary to complete another safety assessment during the referral?</a:t>
            </a:r>
          </a:p>
          <a:p>
            <a:pPr lvl="1" eaLnBrk="1" hangingPunct="1">
              <a:spcBef>
                <a:spcPts val="0"/>
              </a:spcBef>
              <a:spcAft>
                <a:spcPts val="0"/>
              </a:spcAft>
              <a:buClr>
                <a:schemeClr val="tx1"/>
              </a:buClr>
              <a:buFont typeface="Arial" pitchFamily="34" charset="0"/>
              <a:buChar char="•"/>
              <a:defRPr/>
            </a:pPr>
            <a:endParaRPr lang="en-US" sz="2000" dirty="0" smtClean="0">
              <a:solidFill>
                <a:srgbClr val="000000"/>
              </a:solidFill>
            </a:endParaRPr>
          </a:p>
          <a:p>
            <a:pPr lvl="2">
              <a:buClr>
                <a:schemeClr val="tx1"/>
              </a:buClr>
              <a:buFont typeface="Calibri" pitchFamily="34" charset="0"/>
              <a:buChar char="»"/>
              <a:defRPr/>
            </a:pPr>
            <a:r>
              <a:rPr lang="en-US" sz="2000" dirty="0" smtClean="0">
                <a:solidFill>
                  <a:srgbClr val="000000"/>
                </a:solidFill>
              </a:rPr>
              <a:t>If yes, was another safety assessment completed?</a:t>
            </a:r>
          </a:p>
          <a:p>
            <a:pPr lvl="1" eaLnBrk="1" hangingPunct="1">
              <a:spcBef>
                <a:spcPts val="0"/>
              </a:spcBef>
              <a:spcAft>
                <a:spcPts val="0"/>
              </a:spcAft>
              <a:buFontTx/>
              <a:buNone/>
              <a:defRPr/>
            </a:pPr>
            <a:endParaRPr lang="en-US" sz="2000" dirty="0" smtClean="0">
              <a:solidFill>
                <a:srgbClr val="000000"/>
              </a:solidFill>
            </a:endParaRPr>
          </a:p>
        </p:txBody>
      </p:sp>
      <p:sp>
        <p:nvSpPr>
          <p:cNvPr id="2519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980EE6-E52F-47B8-B8A9-70FA35EFCFF6}" type="slidenum">
              <a:rPr lang="en-US" altLang="en-US">
                <a:latin typeface="Calibri" panose="020F0502020204030204" pitchFamily="34" charset="0"/>
              </a:rPr>
              <a:pPr eaLnBrk="1" hangingPunct="1"/>
              <a:t>51</a:t>
            </a:fld>
            <a:endParaRPr lang="en-US" altLang="en-US">
              <a:latin typeface="Calibri" panose="020F0502020204030204" pitchFamily="34" charset="0"/>
            </a:endParaRPr>
          </a:p>
        </p:txBody>
      </p:sp>
    </p:spTree>
    <p:extLst>
      <p:ext uri="{BB962C8B-B14F-4D97-AF65-F5344CB8AC3E}">
        <p14:creationId xmlns:p14="http://schemas.microsoft.com/office/powerpoint/2010/main" val="40044073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t>A </a:t>
            </a:r>
            <a:r>
              <a:rPr lang="en-US" sz="1200" kern="1200" dirty="0" smtClean="0">
                <a:solidFill>
                  <a:schemeClr val="tx1"/>
                </a:solidFill>
                <a:effectLst/>
                <a:latin typeface="+mn-lt"/>
                <a:ea typeface="+mn-ea"/>
                <a:cs typeface="+mn-cs"/>
              </a:rPr>
              <a:t>few things to note on the voluntary/court intake reading tool:</a:t>
            </a:r>
          </a:p>
          <a:p>
            <a:r>
              <a:rPr lang="en-US" sz="1200" kern="1200" dirty="0" smtClean="0">
                <a:solidFill>
                  <a:schemeClr val="tx1"/>
                </a:solidFill>
                <a:effectLst/>
                <a:latin typeface="+mn-lt"/>
                <a:ea typeface="+mn-ea"/>
                <a:cs typeface="+mn-cs"/>
              </a:rPr>
              <a:t> </a:t>
            </a:r>
          </a:p>
          <a:p>
            <a:pPr lvl="1" eaLnBrk="1" hangingPunct="1">
              <a:spcBef>
                <a:spcPts val="0"/>
              </a:spcBef>
              <a:spcAft>
                <a:spcPts val="0"/>
              </a:spcAft>
              <a:buClr>
                <a:schemeClr val="tx1"/>
              </a:buClr>
              <a:buFont typeface="Arial" pitchFamily="34" charset="0"/>
              <a:buChar char="•"/>
              <a:defRPr/>
            </a:pPr>
            <a:r>
              <a:rPr lang="en-US" sz="2400" dirty="0" smtClean="0">
                <a:sym typeface="Wingdings"/>
              </a:rPr>
              <a:t>Is there evidence that the FSNA and case plan were completed in partnership with the family/youth?</a:t>
            </a:r>
          </a:p>
          <a:p>
            <a:pPr lvl="1" eaLnBrk="1" hangingPunct="1">
              <a:spcBef>
                <a:spcPts val="0"/>
              </a:spcBef>
              <a:spcAft>
                <a:spcPts val="0"/>
              </a:spcAft>
              <a:buClr>
                <a:schemeClr val="tx1"/>
              </a:buClr>
              <a:buFont typeface="Arial" pitchFamily="34" charset="0"/>
              <a:buChar char="•"/>
              <a:defRPr/>
            </a:pPr>
            <a:endParaRPr lang="en-US" sz="2400" dirty="0" smtClean="0">
              <a:sym typeface="Wingdings"/>
            </a:endParaRPr>
          </a:p>
          <a:p>
            <a:pPr lvl="1" eaLnBrk="1" hangingPunct="1">
              <a:spcBef>
                <a:spcPts val="0"/>
              </a:spcBef>
              <a:spcAft>
                <a:spcPts val="0"/>
              </a:spcAft>
              <a:buClr>
                <a:schemeClr val="tx1"/>
              </a:buClr>
              <a:buFont typeface="Arial" pitchFamily="34" charset="0"/>
              <a:buChar char="•"/>
              <a:defRPr/>
            </a:pPr>
            <a:r>
              <a:rPr lang="en-US" sz="2400" dirty="0" smtClean="0">
                <a:sym typeface="Wingdings"/>
              </a:rPr>
              <a:t>Were all priority needs addressed and were strengths incorporated in the case plan?</a:t>
            </a:r>
          </a:p>
          <a:p>
            <a:pPr lvl="1" eaLnBrk="1" hangingPunct="1">
              <a:spcBef>
                <a:spcPts val="0"/>
              </a:spcBef>
              <a:spcAft>
                <a:spcPts val="0"/>
              </a:spcAft>
              <a:buClr>
                <a:schemeClr val="tx1"/>
              </a:buClr>
              <a:buFont typeface="Arial" pitchFamily="34" charset="0"/>
              <a:buChar char="•"/>
              <a:defRPr/>
            </a:pPr>
            <a:endParaRPr lang="en-US" sz="2400" dirty="0" smtClean="0">
              <a:sym typeface="Wingdings"/>
            </a:endParaRPr>
          </a:p>
          <a:p>
            <a:pPr lvl="1" eaLnBrk="1" hangingPunct="1">
              <a:spcBef>
                <a:spcPts val="0"/>
              </a:spcBef>
              <a:spcAft>
                <a:spcPts val="0"/>
              </a:spcAft>
              <a:buClr>
                <a:schemeClr val="tx1"/>
              </a:buClr>
              <a:buFont typeface="Arial" pitchFamily="34" charset="0"/>
              <a:buChar char="•"/>
              <a:defRPr/>
            </a:pPr>
            <a:r>
              <a:rPr lang="en-US" sz="2400" dirty="0" smtClean="0">
                <a:sym typeface="Wingdings"/>
              </a:rPr>
              <a:t>Are case plan objectives behaviorally descriptive and linked to priority needs?</a:t>
            </a:r>
            <a:endParaRPr lang="en-US" sz="2400" dirty="0" smtClean="0"/>
          </a:p>
          <a:p>
            <a:pPr lvl="2" eaLnBrk="1" hangingPunct="1">
              <a:spcBef>
                <a:spcPts val="0"/>
              </a:spcBef>
              <a:spcAft>
                <a:spcPts val="0"/>
              </a:spcAft>
              <a:buClr>
                <a:schemeClr val="tx1"/>
              </a:buClr>
              <a:buFont typeface="Calibri" pitchFamily="34" charset="0"/>
              <a:buChar char="»"/>
              <a:defRPr/>
            </a:pPr>
            <a:endParaRPr lang="en-US" sz="2400" dirty="0" smtClean="0"/>
          </a:p>
        </p:txBody>
      </p:sp>
      <p:sp>
        <p:nvSpPr>
          <p:cNvPr id="2519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980EE6-E52F-47B8-B8A9-70FA35EFCFF6}" type="slidenum">
              <a:rPr lang="en-US" altLang="en-US">
                <a:latin typeface="Calibri" panose="020F0502020204030204" pitchFamily="34" charset="0"/>
              </a:rPr>
              <a:pPr eaLnBrk="1" hangingPunct="1"/>
              <a:t>52</a:t>
            </a:fld>
            <a:endParaRPr lang="en-US" altLang="en-US">
              <a:latin typeface="Calibri" panose="020F0502020204030204" pitchFamily="34" charset="0"/>
            </a:endParaRPr>
          </a:p>
        </p:txBody>
      </p:sp>
    </p:spTree>
    <p:extLst>
      <p:ext uri="{BB962C8B-B14F-4D97-AF65-F5344CB8AC3E}">
        <p14:creationId xmlns:p14="http://schemas.microsoft.com/office/powerpoint/2010/main" val="4734943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a:t>
            </a:r>
            <a:r>
              <a:rPr lang="en-US" sz="1200" kern="1200" dirty="0" smtClean="0">
                <a:solidFill>
                  <a:schemeClr val="tx1"/>
                </a:solidFill>
                <a:effectLst/>
                <a:latin typeface="+mn-lt"/>
                <a:ea typeface="+mn-ea"/>
                <a:cs typeface="+mn-cs"/>
              </a:rPr>
              <a:t>few things to note on the family maintenance case reading tool: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The tool offers a chance to review service</a:t>
            </a:r>
            <a:r>
              <a:rPr lang="en-US" sz="1200" kern="1200" baseline="0" dirty="0" smtClean="0">
                <a:solidFill>
                  <a:schemeClr val="tx1"/>
                </a:solidFill>
                <a:effectLst/>
                <a:latin typeface="+mn-lt"/>
                <a:ea typeface="+mn-ea"/>
                <a:cs typeface="+mn-cs"/>
              </a:rPr>
              <a:t> period case notes for indicators of integrated practice.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Under the FSNA section, if the case will close based on risk reassessment and safety, mark not applicable.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Under the safety assessment section, if the case is not being considered for closure AND there was no change in safety during the review period, mark not applicable.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4. Two additional questions appear</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t the bottom of the tool: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 Should another safety assessment have been completed due to changing conditions; and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b. If yes, was another safety assessment completed?</a:t>
            </a:r>
          </a:p>
          <a:p>
            <a:pPr eaLnBrk="1" hangingPunct="1">
              <a:spcBef>
                <a:spcPct val="0"/>
              </a:spcBef>
            </a:pPr>
            <a:endParaRPr lang="en-US" altLang="en-US" dirty="0" smtClean="0"/>
          </a:p>
        </p:txBody>
      </p:sp>
      <p:sp>
        <p:nvSpPr>
          <p:cNvPr id="2529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ACDF6C-3546-4359-AE20-5FA7198D9B34}" type="slidenum">
              <a:rPr lang="en-US" altLang="en-US">
                <a:latin typeface="Calibri" panose="020F0502020204030204" pitchFamily="34" charset="0"/>
              </a:rPr>
              <a:pPr eaLnBrk="1" hangingPunct="1"/>
              <a:t>53</a:t>
            </a:fld>
            <a:endParaRPr lang="en-US" altLang="en-US">
              <a:latin typeface="Calibri" panose="020F0502020204030204" pitchFamily="34" charset="0"/>
            </a:endParaRPr>
          </a:p>
        </p:txBody>
      </p:sp>
    </p:spTree>
    <p:extLst>
      <p:ext uri="{BB962C8B-B14F-4D97-AF65-F5344CB8AC3E}">
        <p14:creationId xmlns:p14="http://schemas.microsoft.com/office/powerpoint/2010/main" val="26144195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 </a:t>
            </a:r>
            <a:r>
              <a:rPr lang="en-US" sz="1200" kern="1200" dirty="0" smtClean="0">
                <a:solidFill>
                  <a:schemeClr val="tx1"/>
                </a:solidFill>
                <a:effectLst/>
                <a:latin typeface="+mn-lt"/>
                <a:ea typeface="+mn-ea"/>
                <a:cs typeface="+mn-cs"/>
              </a:rPr>
              <a:t>few things to note on the family</a:t>
            </a:r>
            <a:r>
              <a:rPr lang="en-US" sz="1200" kern="1200" baseline="0" dirty="0" smtClean="0">
                <a:solidFill>
                  <a:schemeClr val="tx1"/>
                </a:solidFill>
                <a:effectLst/>
                <a:latin typeface="+mn-lt"/>
                <a:ea typeface="+mn-ea"/>
                <a:cs typeface="+mn-cs"/>
              </a:rPr>
              <a:t> reunification</a:t>
            </a:r>
            <a:r>
              <a:rPr lang="en-US" sz="1200" kern="1200" dirty="0" smtClean="0">
                <a:solidFill>
                  <a:schemeClr val="tx1"/>
                </a:solidFill>
                <a:effectLst/>
                <a:latin typeface="+mn-lt"/>
                <a:ea typeface="+mn-ea"/>
                <a:cs typeface="+mn-cs"/>
              </a:rPr>
              <a:t> case reading tool:</a:t>
            </a:r>
          </a:p>
          <a:p>
            <a:r>
              <a:rPr lang="en-US" sz="1200" kern="1200" dirty="0" smtClean="0">
                <a:solidFill>
                  <a:schemeClr val="tx1"/>
                </a:solidFill>
                <a:effectLst/>
                <a:latin typeface="+mn-lt"/>
                <a:ea typeface="+mn-ea"/>
                <a:cs typeface="+mn-cs"/>
              </a:rPr>
              <a:t>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kern="1200" dirty="0" smtClean="0">
                <a:solidFill>
                  <a:schemeClr val="tx1"/>
                </a:solidFill>
                <a:effectLst/>
                <a:latin typeface="+mn-lt"/>
                <a:ea typeface="+mn-ea"/>
                <a:cs typeface="+mn-cs"/>
              </a:rPr>
              <a:t>The tool offers a chance to review service</a:t>
            </a:r>
            <a:r>
              <a:rPr lang="en-US" sz="1200" kern="1200" baseline="0" dirty="0" smtClean="0">
                <a:solidFill>
                  <a:schemeClr val="tx1"/>
                </a:solidFill>
                <a:effectLst/>
                <a:latin typeface="+mn-lt"/>
                <a:ea typeface="+mn-ea"/>
                <a:cs typeface="+mn-cs"/>
              </a:rPr>
              <a:t> period case notes for indicators of integrated practice.</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sz="1200" kern="1200" baseline="0" dirty="0" smtClean="0">
              <a:solidFill>
                <a:schemeClr val="tx1"/>
              </a:solidFill>
              <a:effectLst/>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kern="1200" dirty="0" smtClean="0">
                <a:solidFill>
                  <a:schemeClr val="tx1"/>
                </a:solidFill>
                <a:effectLst/>
                <a:latin typeface="+mn-lt"/>
                <a:ea typeface="+mn-ea"/>
                <a:cs typeface="+mn-cs"/>
              </a:rPr>
              <a:t>Remember</a:t>
            </a:r>
            <a:r>
              <a:rPr lang="en-US" sz="1200" kern="1200" baseline="0" dirty="0" smtClean="0">
                <a:solidFill>
                  <a:schemeClr val="tx1"/>
                </a:solidFill>
                <a:effectLst/>
                <a:latin typeface="+mn-lt"/>
                <a:ea typeface="+mn-ea"/>
                <a:cs typeface="+mn-cs"/>
              </a:rPr>
              <a:t> to determine whether FSNA was updated as required.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eaLnBrk="1" hangingPunct="1">
              <a:spcBef>
                <a:spcPct val="0"/>
              </a:spcBef>
            </a:pPr>
            <a:endParaRPr lang="en-US" altLang="en-US" dirty="0" smtClean="0"/>
          </a:p>
        </p:txBody>
      </p:sp>
      <p:sp>
        <p:nvSpPr>
          <p:cNvPr id="2539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8482FD-786D-4CBB-9A35-B2FF3C9FF6FF}" type="slidenum">
              <a:rPr lang="en-US" altLang="en-US">
                <a:latin typeface="Calibri" panose="020F0502020204030204" pitchFamily="34" charset="0"/>
              </a:rPr>
              <a:pPr eaLnBrk="1" hangingPunct="1"/>
              <a:t>54</a:t>
            </a:fld>
            <a:endParaRPr lang="en-US" altLang="en-US">
              <a:latin typeface="Calibri" panose="020F0502020204030204" pitchFamily="34" charset="0"/>
            </a:endParaRPr>
          </a:p>
        </p:txBody>
      </p:sp>
    </p:spTree>
    <p:extLst>
      <p:ext uri="{BB962C8B-B14F-4D97-AF65-F5344CB8AC3E}">
        <p14:creationId xmlns:p14="http://schemas.microsoft.com/office/powerpoint/2010/main" val="11392940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Notes Placeholder 2"/>
          <p:cNvSpPr>
            <a:spLocks noGrp="1"/>
          </p:cNvSpPr>
          <p:nvPr>
            <p:ph type="body" idx="1"/>
          </p:nvPr>
        </p:nvSpPr>
        <p:spPr bwMode="auto"/>
        <p:txBody>
          <a:bodyPr wrap="square" numCol="1" anchor="t" anchorCtr="0" compatLnSpc="1">
            <a:prstTxWarp prst="textNoShape">
              <a:avLst/>
            </a:prstTxWarp>
            <a:normAutofit fontScale="55000" lnSpcReduction="20000"/>
          </a:bodyPr>
          <a:lstStyle/>
          <a:p>
            <a:r>
              <a:rPr lang="en-US" sz="1200" kern="1200" dirty="0" smtClean="0">
                <a:solidFill>
                  <a:schemeClr val="tx1"/>
                </a:solidFill>
                <a:effectLst/>
                <a:latin typeface="+mn-lt"/>
                <a:ea typeface="+mn-ea"/>
                <a:cs typeface="+mn-cs"/>
              </a:rPr>
              <a:t>The primary purpose of case reading is to strengthen caseworker skills and ensure quality implementation. This is best achieved when each caseworker learns what he/she is doing well and what can be improved within an environment that recognizes existing strengths and encourages and mentors growth. Ideas for discussion follow.</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Individual supervision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Go over individual caseworker case reviews on specific cases.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Review rationale for score given.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Highlight successes.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Review definitions and/or policy that may have been misunderstood.</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Based on caseworker feedback and pattern of reviews over time, consider whether any knowledge/skill/attitude issues are suggested.</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Set performance goals.</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Unit supervision</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If similar issues are observed across several caseworkers, consider addressing the issue in a unit meeting. For example, if most of the unit is completing reviews later than required by policy, remind the unit of the policy. Discuss barriers and seek solutions.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If similar items seem difficult for multiple workers, consider providing in-service training in that subject area. For example, if several caseworkers have difficulty scoring the social support system domain, offer a discussion on social support: how to assess, its importance in preventing child maltreatment, or ideas for effective interventions.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If one or two caseworkers have submitted outstanding assessments and/or case plans, ask permission to review them as a unit and use them to point out desirable skills.</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General</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Avoid focusing on following rules for rules’ sake.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focus should be on core casework principles and developing pride in work undertaken.</a:t>
            </a:r>
            <a:endParaRPr lang="en-US" dirty="0" smtClean="0"/>
          </a:p>
        </p:txBody>
      </p:sp>
      <p:sp>
        <p:nvSpPr>
          <p:cNvPr id="2549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4C1FB4-B8B8-4017-9E08-226F6B587D9B}" type="slidenum">
              <a:rPr lang="en-US" altLang="en-US">
                <a:latin typeface="Calibri" panose="020F0502020204030204" pitchFamily="34" charset="0"/>
              </a:rPr>
              <a:pPr eaLnBrk="1" hangingPunct="1"/>
              <a:t>55</a:t>
            </a:fld>
            <a:endParaRPr lang="en-US" altLang="en-US">
              <a:latin typeface="Calibri" panose="020F0502020204030204" pitchFamily="34" charset="0"/>
            </a:endParaRPr>
          </a:p>
        </p:txBody>
      </p:sp>
    </p:spTree>
    <p:extLst>
      <p:ext uri="{BB962C8B-B14F-4D97-AF65-F5344CB8AC3E}">
        <p14:creationId xmlns:p14="http://schemas.microsoft.com/office/powerpoint/2010/main" val="2111389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r>
              <a:rPr lang="en-US" dirty="0" smtClean="0"/>
              <a:t>Refer </a:t>
            </a:r>
            <a:r>
              <a:rPr lang="en-US" sz="1200" kern="1200" dirty="0" smtClean="0">
                <a:solidFill>
                  <a:schemeClr val="tx1"/>
                </a:solidFill>
                <a:effectLst/>
                <a:latin typeface="+mn-lt"/>
                <a:ea typeface="+mn-ea"/>
                <a:cs typeface="+mn-cs"/>
              </a:rPr>
              <a:t>to workbook page 3. The following case reading options can strengthen quality assurance. </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Program Manager or Quality Assurance Case Reading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program manager or quality assurance staff member selects a random sample of cases reviewed by supervisors and conducts an independent review. The case reading tool is completed by the program manager/quality assurance staff member and the supervisor;</a:t>
            </a:r>
            <a:r>
              <a:rPr lang="en-US" sz="1200" kern="1200" baseline="0" dirty="0" smtClean="0">
                <a:solidFill>
                  <a:schemeClr val="tx1"/>
                </a:solidFill>
                <a:effectLst/>
                <a:latin typeface="+mn-lt"/>
                <a:ea typeface="+mn-ea"/>
                <a:cs typeface="+mn-cs"/>
              </a:rPr>
              <a:t> then it</a:t>
            </a:r>
            <a:r>
              <a:rPr lang="en-US" sz="1200" kern="1200" dirty="0" smtClean="0">
                <a:solidFill>
                  <a:schemeClr val="tx1"/>
                </a:solidFill>
                <a:effectLst/>
                <a:latin typeface="+mn-lt"/>
                <a:ea typeface="+mn-ea"/>
                <a:cs typeface="+mn-cs"/>
              </a:rPr>
              <a:t> is compared and discussed.</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Peer Case Reading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Supervisors from one unit read cases from another unit. This could be within a program (e.g., ER supervisor reads from another ER unit) or across programs (e.g., ER supervisor reads from an FR unit). This is particularly helpful to do on occasion for three reasons: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1. Cases often are discussed informally. It is difficult to ignore verbal information and rely solely on written documentation when conducting a case review. A supervisor from a different unit will only know what is written.</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2. When reading from another program, the reader is not influenced by knowledge of informal practices and can therefore be more objective. He/she may have additional insights that reflect the importance of narrative and case records for another downstream or upstream unit.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3. Peer</a:t>
            </a:r>
            <a:r>
              <a:rPr lang="en-US" sz="1200" kern="1200" baseline="0" dirty="0" smtClean="0">
                <a:solidFill>
                  <a:schemeClr val="tx1"/>
                </a:solidFill>
                <a:effectLst/>
                <a:latin typeface="+mn-lt"/>
                <a:ea typeface="+mn-ea"/>
                <a:cs typeface="+mn-cs"/>
              </a:rPr>
              <a:t> case reading</a:t>
            </a:r>
            <a:r>
              <a:rPr lang="en-US" sz="1200" kern="1200" dirty="0" smtClean="0">
                <a:solidFill>
                  <a:schemeClr val="tx1"/>
                </a:solidFill>
                <a:effectLst/>
                <a:latin typeface="+mn-lt"/>
                <a:ea typeface="+mn-ea"/>
                <a:cs typeface="+mn-cs"/>
              </a:rPr>
              <a:t> increases consistency across units.</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CRC Comparative Case Reading</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CRC staff work onsite to review a random sample of cases reviewed by the supervisors and conduct an independent review. The case reading tool completed by CRC staff and by the supervisor is compared and discussed.</a:t>
            </a:r>
          </a:p>
          <a:p>
            <a:pPr eaLnBrk="1" hangingPunct="1">
              <a:spcBef>
                <a:spcPct val="0"/>
              </a:spcBef>
              <a:defRPr/>
            </a:pPr>
            <a:endParaRPr lang="en-US" dirty="0" smtClean="0"/>
          </a:p>
        </p:txBody>
      </p:sp>
      <p:sp>
        <p:nvSpPr>
          <p:cNvPr id="2560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EB4868-A0D7-4167-A982-56C21D279D5B}" type="slidenum">
              <a:rPr lang="en-US" altLang="en-US">
                <a:latin typeface="Calibri" panose="020F0502020204030204" pitchFamily="34" charset="0"/>
              </a:rPr>
              <a:pPr eaLnBrk="1" hangingPunct="1"/>
              <a:t>56</a:t>
            </a:fld>
            <a:endParaRPr lang="en-US" altLang="en-US">
              <a:latin typeface="Calibri" panose="020F0502020204030204" pitchFamily="34" charset="0"/>
            </a:endParaRPr>
          </a:p>
        </p:txBody>
      </p:sp>
    </p:spTree>
    <p:extLst>
      <p:ext uri="{BB962C8B-B14F-4D97-AF65-F5344CB8AC3E}">
        <p14:creationId xmlns:p14="http://schemas.microsoft.com/office/powerpoint/2010/main" val="18683116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Even with a small percentage of cases read to this level of detail, c</a:t>
            </a:r>
            <a:r>
              <a:rPr lang="en-US" altLang="en-US" dirty="0" smtClean="0"/>
              <a:t>ase </a:t>
            </a:r>
            <a:r>
              <a:rPr lang="en-US" sz="1200" kern="1200" dirty="0" smtClean="0">
                <a:solidFill>
                  <a:schemeClr val="tx1"/>
                </a:solidFill>
                <a:effectLst/>
                <a:latin typeface="+mn-lt"/>
                <a:ea typeface="+mn-ea"/>
                <a:cs typeface="+mn-cs"/>
              </a:rPr>
              <a:t>reading provides a good view of your unit because the cases</a:t>
            </a:r>
            <a:r>
              <a:rPr lang="en-US" sz="1200" kern="1200" baseline="0" dirty="0" smtClean="0">
                <a:solidFill>
                  <a:schemeClr val="tx1"/>
                </a:solidFill>
                <a:effectLst/>
                <a:latin typeface="+mn-lt"/>
                <a:ea typeface="+mn-ea"/>
                <a:cs typeface="+mn-cs"/>
              </a:rPr>
              <a:t> are chosen</a:t>
            </a:r>
            <a:r>
              <a:rPr lang="en-US" sz="1200" kern="1200" dirty="0" smtClean="0">
                <a:solidFill>
                  <a:schemeClr val="tx1"/>
                </a:solidFill>
                <a:effectLst/>
                <a:latin typeface="+mn-lt"/>
                <a:ea typeface="+mn-ea"/>
                <a:cs typeface="+mn-cs"/>
              </a:rPr>
              <a:t> randomly. You can develop your own method for random selection, or try this easy one. Make a simple table (paper or Excel spreadsheet) with months across the top and workers listed down the left side. For each worker, pick a day of the month. Spread this throughout the month to</a:t>
            </a:r>
            <a:r>
              <a:rPr lang="en-US" sz="1200" kern="1200" baseline="0" dirty="0" smtClean="0">
                <a:solidFill>
                  <a:schemeClr val="tx1"/>
                </a:solidFill>
                <a:effectLst/>
                <a:latin typeface="+mn-lt"/>
                <a:ea typeface="+mn-ea"/>
                <a:cs typeface="+mn-cs"/>
              </a:rPr>
              <a:t> avoid</a:t>
            </a:r>
            <a:r>
              <a:rPr lang="en-US" sz="1200" kern="1200" dirty="0" smtClean="0">
                <a:solidFill>
                  <a:schemeClr val="tx1"/>
                </a:solidFill>
                <a:effectLst/>
                <a:latin typeface="+mn-lt"/>
                <a:ea typeface="+mn-ea"/>
                <a:cs typeface="+mn-cs"/>
              </a:rPr>
              <a:t> doing all this reading at once. Then, on that day of the month, read the next referral closure (if ER) or case plan or court report (if FM/FR/DI) that the worker submits a little more deeply. It’s not an EXTRA thing to do, but a way to select which cases to review more closely.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Some supervisors actually like to put results in a table like this, but you can simply check off when you finish each monthly reading and keep your completed review sheet in a file for each worker. </a:t>
            </a:r>
          </a:p>
          <a:p>
            <a:pPr eaLnBrk="1" hangingPunct="1">
              <a:spcBef>
                <a:spcPct val="0"/>
              </a:spcBef>
            </a:pPr>
            <a:endParaRPr lang="en-US" altLang="en-US" dirty="0" smtClean="0"/>
          </a:p>
        </p:txBody>
      </p:sp>
      <p:sp>
        <p:nvSpPr>
          <p:cNvPr id="112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219BBA-CA43-4009-9168-35ACE222B9C6}" type="slidenum">
              <a:rPr lang="en-US" altLang="en-US">
                <a:latin typeface="Calibri" panose="020F0502020204030204" pitchFamily="34" charset="0"/>
              </a:rPr>
              <a:pPr eaLnBrk="1" hangingPunct="1"/>
              <a:t>57</a:t>
            </a:fld>
            <a:endParaRPr lang="en-US" altLang="en-US">
              <a:latin typeface="Calibri" panose="020F0502020204030204" pitchFamily="34" charset="0"/>
            </a:endParaRPr>
          </a:p>
        </p:txBody>
      </p:sp>
    </p:spTree>
    <p:extLst>
      <p:ext uri="{BB962C8B-B14F-4D97-AF65-F5344CB8AC3E}">
        <p14:creationId xmlns:p14="http://schemas.microsoft.com/office/powerpoint/2010/main" val="32069100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i="0" kern="1200" dirty="0" smtClean="0">
                <a:solidFill>
                  <a:schemeClr val="tx1"/>
                </a:solidFill>
                <a:effectLst/>
                <a:latin typeface="+mn-lt"/>
                <a:ea typeface="+mn-ea"/>
                <a:cs typeface="+mn-cs"/>
              </a:rPr>
              <a:t>This case reading exercise should illustrate the benefits of using the process as a quality assurance tool. You also will see that it can be done in a relatively brief period of time.</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Note to trainer: Hand out Case 1. These cases can be collected and reused for future training sessions, so instruct participants not to write on the handouts; they can use Post-it notes to make notes. </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Supervisors who supervise</a:t>
            </a:r>
            <a:r>
              <a:rPr lang="en-US" sz="1200" i="0" kern="1200" baseline="0" dirty="0" smtClean="0">
                <a:solidFill>
                  <a:schemeClr val="tx1"/>
                </a:solidFill>
                <a:effectLst/>
                <a:latin typeface="+mn-lt"/>
                <a:ea typeface="+mn-ea"/>
                <a:cs typeface="+mn-cs"/>
              </a:rPr>
              <a:t> investigations should</a:t>
            </a:r>
            <a:r>
              <a:rPr lang="en-US" sz="1200" i="0" kern="1200" dirty="0" smtClean="0">
                <a:solidFill>
                  <a:schemeClr val="tx1"/>
                </a:solidFill>
                <a:effectLst/>
                <a:latin typeface="+mn-lt"/>
                <a:ea typeface="+mn-ea"/>
                <a:cs typeface="+mn-cs"/>
              </a:rPr>
              <a:t> use the investigation/assessment case reading tool. DI/FM/FR supervisors should use initial case plan case reading tool.</a:t>
            </a:r>
          </a:p>
          <a:p>
            <a:pPr eaLnBrk="1" hangingPunct="1">
              <a:spcBef>
                <a:spcPct val="0"/>
              </a:spcBef>
            </a:pPr>
            <a:endParaRPr lang="en-US" altLang="en-US" i="1" dirty="0" smtClean="0"/>
          </a:p>
        </p:txBody>
      </p:sp>
      <p:sp>
        <p:nvSpPr>
          <p:cNvPr id="2570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856746-0B14-4333-8400-DE92F3A22AD4}" type="slidenum">
              <a:rPr lang="en-US" altLang="en-US">
                <a:latin typeface="Calibri" panose="020F0502020204030204" pitchFamily="34" charset="0"/>
              </a:rPr>
              <a:pPr eaLnBrk="1" hangingPunct="1"/>
              <a:t>58</a:t>
            </a:fld>
            <a:endParaRPr lang="en-US" altLang="en-US">
              <a:latin typeface="Calibri" panose="020F0502020204030204" pitchFamily="34" charset="0"/>
            </a:endParaRPr>
          </a:p>
        </p:txBody>
      </p:sp>
    </p:spTree>
    <p:extLst>
      <p:ext uri="{BB962C8B-B14F-4D97-AF65-F5344CB8AC3E}">
        <p14:creationId xmlns:p14="http://schemas.microsoft.com/office/powerpoint/2010/main" val="40835709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i="0" dirty="0" smtClean="0"/>
              <a:t>Note </a:t>
            </a:r>
            <a:r>
              <a:rPr lang="en-US" sz="1200" i="0" kern="1200" dirty="0" smtClean="0">
                <a:solidFill>
                  <a:schemeClr val="tx1"/>
                </a:solidFill>
                <a:effectLst/>
                <a:latin typeface="+mn-lt"/>
                <a:ea typeface="+mn-ea"/>
                <a:cs typeface="+mn-cs"/>
              </a:rPr>
              <a:t>to trainer: Explain that this case is entirely fictional. Names may be familiar because we are using the same names as in the basic SDM training cases (only because the training database has limited names); however, the content you are about to read is very different from the case examples used in the basic SDM training.</a:t>
            </a:r>
          </a:p>
          <a:p>
            <a:pPr eaLnBrk="1" hangingPunct="1">
              <a:spcBef>
                <a:spcPct val="0"/>
              </a:spcBef>
            </a:pPr>
            <a:endParaRPr lang="en-US" altLang="en-US" i="1" dirty="0" smtClean="0"/>
          </a:p>
        </p:txBody>
      </p:sp>
      <p:sp>
        <p:nvSpPr>
          <p:cNvPr id="283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3D226E-A7B0-4CBA-88B5-B3E4A7FF7ABA}" type="slidenum">
              <a:rPr lang="en-US" altLang="en-US">
                <a:solidFill>
                  <a:srgbClr val="000000"/>
                </a:solidFill>
              </a:rPr>
              <a:pPr eaLnBrk="1" hangingPunct="1"/>
              <a:t>59</a:t>
            </a:fld>
            <a:endParaRPr lang="en-US" altLang="en-US">
              <a:solidFill>
                <a:srgbClr val="000000"/>
              </a:solidFill>
            </a:endParaRPr>
          </a:p>
        </p:txBody>
      </p:sp>
    </p:spTree>
    <p:extLst>
      <p:ext uri="{BB962C8B-B14F-4D97-AF65-F5344CB8AC3E}">
        <p14:creationId xmlns:p14="http://schemas.microsoft.com/office/powerpoint/2010/main" val="1980502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Keep in mind that every worker will go through a developmental process as he/she learns to use the SDM assessments. The foundation is family engagement skills. Without this foundation, it is unlikely that workers will ever succeed in getting accurate information to complete assessments, nor will they succeed at engaging families in appropriate services.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stage of SDM competency is determining which SDM assessment to do on which family and when.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second stage is gaining competency in applying definitions accurately to a variety of unique circumstances. This also includes writing clear and concise narratives that support the assessments.</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third stage is really settling in to let the SDM system guide decisions. When this takes place, outcomes are very likely to improve. </a:t>
            </a:r>
          </a:p>
          <a:p>
            <a:r>
              <a:rPr lang="en-US" sz="1200" kern="1200" dirty="0" smtClean="0">
                <a:solidFill>
                  <a:schemeClr val="tx1"/>
                </a:solidFill>
                <a:effectLst/>
                <a:latin typeface="+mn-lt"/>
                <a:ea typeface="+mn-ea"/>
                <a:cs typeface="+mn-cs"/>
              </a:rPr>
              <a:t> </a:t>
            </a:r>
          </a:p>
          <a:p>
            <a:pPr eaLnBrk="1" hangingPunct="1">
              <a:spcBef>
                <a:spcPct val="0"/>
              </a:spcBef>
              <a:defRPr/>
            </a:pPr>
            <a:endParaRPr lang="en-US" dirty="0" smtClean="0"/>
          </a:p>
        </p:txBody>
      </p:sp>
      <p:sp>
        <p:nvSpPr>
          <p:cNvPr id="179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01CFAB-7B15-4FFF-A54A-670B2CB58695}"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2423792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0" dirty="0" smtClean="0"/>
              <a:t>This </a:t>
            </a:r>
            <a:r>
              <a:rPr lang="en-US" sz="1200" i="0" kern="1200" dirty="0" smtClean="0">
                <a:solidFill>
                  <a:schemeClr val="tx1"/>
                </a:solidFill>
                <a:effectLst/>
                <a:latin typeface="+mn-lt"/>
                <a:ea typeface="+mn-ea"/>
                <a:cs typeface="+mn-cs"/>
              </a:rPr>
              <a:t>situation may begin to feel familiar. This is also a fictional case. </a:t>
            </a:r>
          </a:p>
          <a:p>
            <a:r>
              <a:rPr lang="en-US" sz="1200" i="0"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effectLst/>
                <a:latin typeface="+mn-lt"/>
                <a:ea typeface="+mn-ea"/>
                <a:cs typeface="+mn-cs"/>
              </a:rPr>
              <a:t>Note to trainer: Hand out case 2. These cases can be collected and reused for future training sessions, so instruct participants not to write on the handouts; they can use Post-it notes to make notes. Supervisors who supervise</a:t>
            </a:r>
            <a:r>
              <a:rPr lang="en-US" sz="1200" i="0" kern="1200" baseline="0" dirty="0" smtClean="0">
                <a:solidFill>
                  <a:schemeClr val="tx1"/>
                </a:solidFill>
                <a:effectLst/>
                <a:latin typeface="+mn-lt"/>
                <a:ea typeface="+mn-ea"/>
                <a:cs typeface="+mn-cs"/>
              </a:rPr>
              <a:t> investigations should</a:t>
            </a:r>
            <a:r>
              <a:rPr lang="en-US" sz="1200" i="0" kern="1200" dirty="0" smtClean="0">
                <a:solidFill>
                  <a:schemeClr val="tx1"/>
                </a:solidFill>
                <a:effectLst/>
                <a:latin typeface="+mn-lt"/>
                <a:ea typeface="+mn-ea"/>
                <a:cs typeface="+mn-cs"/>
              </a:rPr>
              <a:t> use the investigation/assessment case reading tool. DI/FM/FR supervisors should use initial case plan case reading tool.</a:t>
            </a:r>
          </a:p>
          <a:p>
            <a:endParaRPr lang="en-US"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
        <p:nvSpPr>
          <p:cNvPr id="288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5177BB-BAFA-46B1-93DD-37CC12A0A6CD}" type="slidenum">
              <a:rPr lang="en-US" altLang="en-US">
                <a:solidFill>
                  <a:srgbClr val="000000"/>
                </a:solidFill>
              </a:rPr>
              <a:pPr eaLnBrk="1" hangingPunct="1"/>
              <a:t>61</a:t>
            </a:fld>
            <a:endParaRPr lang="en-US" altLang="en-US">
              <a:solidFill>
                <a:srgbClr val="000000"/>
              </a:solidFill>
            </a:endParaRPr>
          </a:p>
        </p:txBody>
      </p:sp>
    </p:spTree>
    <p:extLst>
      <p:ext uri="{BB962C8B-B14F-4D97-AF65-F5344CB8AC3E}">
        <p14:creationId xmlns:p14="http://schemas.microsoft.com/office/powerpoint/2010/main" val="16357442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a:t>
            </a:r>
            <a:r>
              <a:rPr lang="en-US" sz="1200" kern="1200" dirty="0" smtClean="0">
                <a:solidFill>
                  <a:schemeClr val="tx1"/>
                </a:solidFill>
                <a:effectLst/>
                <a:latin typeface="+mn-lt"/>
                <a:ea typeface="+mn-ea"/>
                <a:cs typeface="+mn-cs"/>
              </a:rPr>
              <a:t>last exercise is to think about everything we</a:t>
            </a:r>
            <a:r>
              <a:rPr lang="en-US" sz="1200" kern="1200" baseline="0" dirty="0" smtClean="0">
                <a:solidFill>
                  <a:schemeClr val="tx1"/>
                </a:solidFill>
                <a:effectLst/>
                <a:latin typeface="+mn-lt"/>
                <a:ea typeface="+mn-ea"/>
                <a:cs typeface="+mn-cs"/>
              </a:rPr>
              <a:t> ha</a:t>
            </a:r>
            <a:r>
              <a:rPr lang="en-US" sz="1200" kern="1200" dirty="0" smtClean="0">
                <a:solidFill>
                  <a:schemeClr val="tx1"/>
                </a:solidFill>
                <a:effectLst/>
                <a:latin typeface="+mn-lt"/>
                <a:ea typeface="+mn-ea"/>
                <a:cs typeface="+mn-cs"/>
              </a:rPr>
              <a:t>ve learned in these sessions.</a:t>
            </a:r>
            <a:r>
              <a:rPr lang="en-US" sz="1200" kern="1200" baseline="0" dirty="0" smtClean="0">
                <a:solidFill>
                  <a:schemeClr val="tx1"/>
                </a:solidFill>
                <a:effectLst/>
                <a:latin typeface="+mn-lt"/>
                <a:ea typeface="+mn-ea"/>
                <a:cs typeface="+mn-cs"/>
              </a:rPr>
              <a:t> It may be</a:t>
            </a:r>
            <a:r>
              <a:rPr lang="en-US" sz="1200" kern="1200" dirty="0" smtClean="0">
                <a:solidFill>
                  <a:schemeClr val="tx1"/>
                </a:solidFill>
                <a:effectLst/>
                <a:latin typeface="+mn-lt"/>
                <a:ea typeface="+mn-ea"/>
                <a:cs typeface="+mn-cs"/>
              </a:rPr>
              <a:t> too much to take in all at once, but we can do something. How do you feel about getting up and going to work every day? What frustrates you now? Think about how you</a:t>
            </a:r>
            <a:r>
              <a:rPr lang="en-US" sz="1200" kern="1200" baseline="0" dirty="0" smtClean="0">
                <a:solidFill>
                  <a:schemeClr val="tx1"/>
                </a:solidFill>
                <a:effectLst/>
                <a:latin typeface="+mn-lt"/>
                <a:ea typeface="+mn-ea"/>
                <a:cs typeface="+mn-cs"/>
              </a:rPr>
              <a:t> woul</a:t>
            </a:r>
            <a:r>
              <a:rPr lang="en-US" sz="1200" kern="1200" dirty="0" smtClean="0">
                <a:solidFill>
                  <a:schemeClr val="tx1"/>
                </a:solidFill>
                <a:effectLst/>
                <a:latin typeface="+mn-lt"/>
                <a:ea typeface="+mn-ea"/>
                <a:cs typeface="+mn-cs"/>
              </a:rPr>
              <a:t>d like to feel about your unit two years from now. Unless you want to spend the next years of your career facing the same old issues day after day, you have to decide what you want to be different and start making a plan. We are in the business of change. We help families change, and we do it with a case plan.</a:t>
            </a:r>
            <a:endParaRPr lang="en-US" altLang="en-US" dirty="0" smtClean="0"/>
          </a:p>
        </p:txBody>
      </p:sp>
      <p:sp>
        <p:nvSpPr>
          <p:cNvPr id="2621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D2AA02-F0BB-4F54-AA46-06176649FD3F}" type="slidenum">
              <a:rPr lang="en-US" altLang="en-US">
                <a:latin typeface="Calibri" panose="020F0502020204030204" pitchFamily="34" charset="0"/>
              </a:rPr>
              <a:pPr eaLnBrk="1" hangingPunct="1"/>
              <a:t>63</a:t>
            </a:fld>
            <a:endParaRPr lang="en-US" altLang="en-US">
              <a:latin typeface="Calibri" panose="020F0502020204030204" pitchFamily="34" charset="0"/>
            </a:endParaRPr>
          </a:p>
        </p:txBody>
      </p:sp>
    </p:spTree>
    <p:extLst>
      <p:ext uri="{BB962C8B-B14F-4D97-AF65-F5344CB8AC3E}">
        <p14:creationId xmlns:p14="http://schemas.microsoft.com/office/powerpoint/2010/main" val="33359812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It may be useful to think about this as a parallel process to the change we ask families to make. The very same things that are true about case planning with families are true for creating and inspiring change within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units.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Workers look to you, as supervisors, to lay out a vision in a way that is motivating. Like families, workers will not be able to fix everything at once, and performance improvement must prioritize needs and build on existing strengths. It is important for workers to see the destination point in terms of what optimal performance looks like as well as the indicators and milestones of being on the right track. Finally, the extent to which your workers are involved in and contribute to the process will likely influence how successful they are in making desired changes.</a:t>
            </a:r>
          </a:p>
          <a:p>
            <a:pPr eaLnBrk="1" hangingPunct="1">
              <a:spcBef>
                <a:spcPct val="0"/>
              </a:spcBef>
            </a:pPr>
            <a:endParaRPr lang="en-US" altLang="en-US" dirty="0" smtClean="0"/>
          </a:p>
        </p:txBody>
      </p:sp>
      <p:sp>
        <p:nvSpPr>
          <p:cNvPr id="263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972C0A-9E92-4869-918B-6AE5840B92CE}" type="slidenum">
              <a:rPr lang="en-US" altLang="en-US">
                <a:latin typeface="Calibri" panose="020F0502020204030204" pitchFamily="34" charset="0"/>
              </a:rPr>
              <a:pPr eaLnBrk="1" hangingPunct="1"/>
              <a:t>64</a:t>
            </a:fld>
            <a:endParaRPr lang="en-US" altLang="en-US">
              <a:latin typeface="Calibri" panose="020F0502020204030204" pitchFamily="34" charset="0"/>
            </a:endParaRPr>
          </a:p>
        </p:txBody>
      </p:sp>
    </p:spTree>
    <p:extLst>
      <p:ext uri="{BB962C8B-B14F-4D97-AF65-F5344CB8AC3E}">
        <p14:creationId xmlns:p14="http://schemas.microsoft.com/office/powerpoint/2010/main" val="22319254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Refer to participant guide page 75.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Indicators and outcomes are things you can often track in </a:t>
            </a:r>
            <a:r>
              <a:rPr lang="en-US" sz="1200" kern="1200" dirty="0" err="1" smtClean="0">
                <a:solidFill>
                  <a:schemeClr val="tx1"/>
                </a:solidFill>
                <a:effectLst/>
                <a:latin typeface="+mn-lt"/>
                <a:ea typeface="+mn-ea"/>
                <a:cs typeface="+mn-cs"/>
              </a:rPr>
              <a:t>SafeMeasures</a:t>
            </a:r>
            <a:r>
              <a:rPr lang="en-US" sz="1200" kern="1200" dirty="0" smtClean="0">
                <a:solidFill>
                  <a:schemeClr val="tx1"/>
                </a:solidFill>
                <a:effectLst/>
                <a:latin typeface="+mn-lt"/>
                <a:ea typeface="+mn-ea"/>
                <a:cs typeface="+mn-cs"/>
              </a:rPr>
              <a:t>. Outcomes are the impact on families; indicators are processes the unit controls.</a:t>
            </a:r>
          </a:p>
          <a:p>
            <a:pPr eaLnBrk="1" hangingPunct="1">
              <a:spcBef>
                <a:spcPct val="0"/>
              </a:spcBef>
            </a:pPr>
            <a:endParaRPr lang="en-US" altLang="en-US" dirty="0" smtClean="0"/>
          </a:p>
        </p:txBody>
      </p:sp>
      <p:sp>
        <p:nvSpPr>
          <p:cNvPr id="264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408775-517A-4C54-813F-15608D8FC1C3}" type="slidenum">
              <a:rPr lang="en-US" altLang="en-US">
                <a:latin typeface="Calibri" panose="020F0502020204030204" pitchFamily="34" charset="0"/>
              </a:rPr>
              <a:pPr eaLnBrk="1" hangingPunct="1"/>
              <a:t>65</a:t>
            </a:fld>
            <a:endParaRPr lang="en-US" altLang="en-US">
              <a:latin typeface="Calibri" panose="020F0502020204030204" pitchFamily="34" charset="0"/>
            </a:endParaRPr>
          </a:p>
        </p:txBody>
      </p:sp>
    </p:spTree>
    <p:extLst>
      <p:ext uri="{BB962C8B-B14F-4D97-AF65-F5344CB8AC3E}">
        <p14:creationId xmlns:p14="http://schemas.microsoft.com/office/powerpoint/2010/main" val="17023255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Layer 2 is like the family’s FSNA. You can decide your priorities in several ways: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What is in your county SIP? To what part of it can you contribute?</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Look through SafeMeasures and see which areas lag behind others.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Talk to your manager about directions he/she would like to see you go.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 not pick more than three! (One or two is fine. Better to work on one and succeed than do four or five and get stuck!)</a:t>
            </a:r>
          </a:p>
          <a:p>
            <a:pPr marL="241300" indent="-241300" eaLnBrk="1" hangingPunct="1">
              <a:spcBef>
                <a:spcPct val="0"/>
              </a:spcBef>
            </a:pPr>
            <a:endParaRPr lang="en-US" altLang="en-US" dirty="0" smtClean="0"/>
          </a:p>
        </p:txBody>
      </p:sp>
      <p:sp>
        <p:nvSpPr>
          <p:cNvPr id="265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1B7D79-0E54-42F9-BE6D-7989DD9F3153}" type="slidenum">
              <a:rPr lang="en-US" altLang="en-US">
                <a:latin typeface="Calibri" panose="020F0502020204030204" pitchFamily="34" charset="0"/>
              </a:rPr>
              <a:pPr eaLnBrk="1" hangingPunct="1"/>
              <a:t>66</a:t>
            </a:fld>
            <a:endParaRPr lang="en-US" altLang="en-US">
              <a:latin typeface="Calibri" panose="020F0502020204030204" pitchFamily="34" charset="0"/>
            </a:endParaRPr>
          </a:p>
        </p:txBody>
      </p:sp>
    </p:spTree>
    <p:extLst>
      <p:ext uri="{BB962C8B-B14F-4D97-AF65-F5344CB8AC3E}">
        <p14:creationId xmlns:p14="http://schemas.microsoft.com/office/powerpoint/2010/main" val="12445079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1300" marR="0" indent="-24130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Layer 3 is like the family’s case plan objectives. For each priority area, think about what it would take to make positive change. </a:t>
            </a:r>
          </a:p>
          <a:p>
            <a:pPr marL="241300" indent="-241300" eaLnBrk="1" hangingPunct="1">
              <a:spcBef>
                <a:spcPct val="0"/>
              </a:spcBef>
            </a:pPr>
            <a:endParaRPr lang="en-US" altLang="en-US" dirty="0" smtClean="0"/>
          </a:p>
        </p:txBody>
      </p:sp>
      <p:sp>
        <p:nvSpPr>
          <p:cNvPr id="2662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5A48B3-118D-4340-BC7B-8AEDAE6861B2}" type="slidenum">
              <a:rPr lang="en-US" altLang="en-US">
                <a:latin typeface="Calibri" panose="020F0502020204030204" pitchFamily="34" charset="0"/>
              </a:rPr>
              <a:pPr eaLnBrk="1" hangingPunct="1"/>
              <a:t>67</a:t>
            </a:fld>
            <a:endParaRPr lang="en-US" altLang="en-US">
              <a:latin typeface="Calibri" panose="020F0502020204030204" pitchFamily="34" charset="0"/>
            </a:endParaRPr>
          </a:p>
        </p:txBody>
      </p:sp>
    </p:spTree>
    <p:extLst>
      <p:ext uri="{BB962C8B-B14F-4D97-AF65-F5344CB8AC3E}">
        <p14:creationId xmlns:p14="http://schemas.microsoft.com/office/powerpoint/2010/main" val="29492734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1300" marR="0" indent="-24130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Layer 4 is like the family’s services. These are concrete things you will do on a day-to-day basis. As with families, don’t give yourself so much to do that you cannot succeed. Ask your manager to help prioritize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a:t>
            </a:r>
          </a:p>
          <a:p>
            <a:pPr marL="241300" indent="-241300" eaLnBrk="1" hangingPunct="1">
              <a:spcBef>
                <a:spcPct val="0"/>
              </a:spcBef>
            </a:pPr>
            <a:endParaRPr lang="en-US" altLang="en-US" dirty="0" smtClean="0"/>
          </a:p>
        </p:txBody>
      </p:sp>
      <p:sp>
        <p:nvSpPr>
          <p:cNvPr id="2672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B07030-E27A-4BB4-858C-2156118BA122}" type="slidenum">
              <a:rPr lang="en-US" altLang="en-US">
                <a:latin typeface="Calibri" panose="020F0502020204030204" pitchFamily="34" charset="0"/>
              </a:rPr>
              <a:pPr eaLnBrk="1" hangingPunct="1"/>
              <a:t>68</a:t>
            </a:fld>
            <a:endParaRPr lang="en-US" altLang="en-US">
              <a:latin typeface="Calibri" panose="020F0502020204030204" pitchFamily="34" charset="0"/>
            </a:endParaRPr>
          </a:p>
        </p:txBody>
      </p:sp>
    </p:spTree>
    <p:extLst>
      <p:ext uri="{BB962C8B-B14F-4D97-AF65-F5344CB8AC3E}">
        <p14:creationId xmlns:p14="http://schemas.microsoft.com/office/powerpoint/2010/main" val="35042812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i="0" kern="1200" dirty="0" smtClean="0">
                <a:solidFill>
                  <a:schemeClr val="tx1"/>
                </a:solidFill>
                <a:effectLst/>
                <a:latin typeface="+mn-lt"/>
                <a:ea typeface="+mn-ea"/>
                <a:cs typeface="+mn-cs"/>
              </a:rPr>
              <a:t>Note to trainer: Refer participants to the blank plan in the workbook on p. 77. </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Take a few minutes. Think of a vision for how you want your unit to function two years from now.</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Then think of at least one priority process or outcome that will help get you there. For that priority, think of at least one strategy that will get you there. For that strategy, think of at least one specific, concrete action you can take to start the journey beginning this week. </a:t>
            </a:r>
            <a:endParaRPr lang="en-US" altLang="en-US" i="0" dirty="0" smtClean="0"/>
          </a:p>
        </p:txBody>
      </p:sp>
      <p:sp>
        <p:nvSpPr>
          <p:cNvPr id="2682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90FBD9-DCC7-4905-92C5-F81799BBA39D}" type="slidenum">
              <a:rPr lang="en-US" altLang="en-US">
                <a:latin typeface="Calibri" panose="020F0502020204030204" pitchFamily="34" charset="0"/>
              </a:rPr>
              <a:pPr eaLnBrk="1" hangingPunct="1"/>
              <a:t>69</a:t>
            </a:fld>
            <a:endParaRPr lang="en-US" altLang="en-US">
              <a:latin typeface="Calibri" panose="020F0502020204030204" pitchFamily="34" charset="0"/>
            </a:endParaRPr>
          </a:p>
        </p:txBody>
      </p:sp>
    </p:spTree>
    <p:extLst>
      <p:ext uri="{BB962C8B-B14F-4D97-AF65-F5344CB8AC3E}">
        <p14:creationId xmlns:p14="http://schemas.microsoft.com/office/powerpoint/2010/main" val="41001468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The goal is to begin the plan today.</a:t>
            </a:r>
            <a:endParaRPr lang="en-US" altLang="en-US" dirty="0" smtClean="0"/>
          </a:p>
        </p:txBody>
      </p:sp>
      <p:sp>
        <p:nvSpPr>
          <p:cNvPr id="2693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0C306C-39EE-4654-B6D2-DFFBBF89658E}" type="slidenum">
              <a:rPr lang="en-US" altLang="en-US">
                <a:latin typeface="Calibri" panose="020F0502020204030204" pitchFamily="34" charset="0"/>
              </a:rPr>
              <a:pPr eaLnBrk="1" hangingPunct="1"/>
              <a:t>70</a:t>
            </a:fld>
            <a:endParaRPr lang="en-US" altLang="en-US">
              <a:latin typeface="Calibri" panose="020F0502020204030204" pitchFamily="34" charset="0"/>
            </a:endParaRPr>
          </a:p>
        </p:txBody>
      </p:sp>
    </p:spTree>
    <p:extLst>
      <p:ext uri="{BB962C8B-B14F-4D97-AF65-F5344CB8AC3E}">
        <p14:creationId xmlns:p14="http://schemas.microsoft.com/office/powerpoint/2010/main" val="14151704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0" dirty="0" smtClean="0"/>
              <a:t>Not</a:t>
            </a:r>
            <a:r>
              <a:rPr lang="en-US" sz="1200" i="0" kern="1200" dirty="0" smtClean="0">
                <a:solidFill>
                  <a:schemeClr val="tx1"/>
                </a:solidFill>
                <a:effectLst/>
                <a:latin typeface="+mn-lt"/>
                <a:ea typeface="+mn-ea"/>
                <a:cs typeface="+mn-cs"/>
              </a:rPr>
              <a:t>e to trainer: Ask some volunteers to share their mission/priority/strategy and action. </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Close the exercise by asking participants to write their names and phone numbers or email addresses on Post-it notes, along with one action each person is </a:t>
            </a:r>
            <a:r>
              <a:rPr lang="en-US" sz="1200" i="0" kern="1200" dirty="0" err="1" smtClean="0">
                <a:solidFill>
                  <a:schemeClr val="tx1"/>
                </a:solidFill>
                <a:effectLst/>
                <a:latin typeface="+mn-lt"/>
                <a:ea typeface="+mn-ea"/>
                <a:cs typeface="+mn-cs"/>
              </a:rPr>
              <a:t>commited</a:t>
            </a:r>
            <a:r>
              <a:rPr lang="en-US" sz="1200" i="0" kern="1200" dirty="0" smtClean="0">
                <a:solidFill>
                  <a:schemeClr val="tx1"/>
                </a:solidFill>
                <a:effectLst/>
                <a:latin typeface="+mn-lt"/>
                <a:ea typeface="+mn-ea"/>
                <a:cs typeface="+mn-cs"/>
              </a:rPr>
              <a:t> to doing. Each participant should exchange his/her</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Post-it note with someone from another county (or, if all from the same county, another unit) and designate</a:t>
            </a:r>
            <a:r>
              <a:rPr lang="en-US" sz="1200" i="0" kern="1200" baseline="0" dirty="0" smtClean="0">
                <a:solidFill>
                  <a:schemeClr val="tx1"/>
                </a:solidFill>
                <a:effectLst/>
                <a:latin typeface="+mn-lt"/>
                <a:ea typeface="+mn-ea"/>
                <a:cs typeface="+mn-cs"/>
              </a:rPr>
              <a:t> one of the pair to call the other o</a:t>
            </a:r>
            <a:r>
              <a:rPr lang="en-US" sz="1200" i="0" kern="1200" dirty="0" smtClean="0">
                <a:solidFill>
                  <a:schemeClr val="tx1"/>
                </a:solidFill>
                <a:effectLst/>
                <a:latin typeface="+mn-lt"/>
                <a:ea typeface="+mn-ea"/>
                <a:cs typeface="+mn-cs"/>
              </a:rPr>
              <a:t>ne week from today to ask about the action to which he/she</a:t>
            </a:r>
            <a:r>
              <a:rPr lang="en-US" sz="1200" i="0" kern="1200" baseline="0" dirty="0" smtClean="0">
                <a:solidFill>
                  <a:schemeClr val="tx1"/>
                </a:solidFill>
                <a:effectLst/>
                <a:latin typeface="+mn-lt"/>
                <a:ea typeface="+mn-ea"/>
                <a:cs typeface="+mn-cs"/>
              </a:rPr>
              <a:t> committed.</a:t>
            </a:r>
            <a:r>
              <a:rPr lang="en-US" sz="1200" i="0" kern="1200" dirty="0" smtClean="0">
                <a:solidFill>
                  <a:schemeClr val="tx1"/>
                </a:solidFill>
                <a:effectLst/>
                <a:latin typeface="+mn-lt"/>
                <a:ea typeface="+mn-ea"/>
                <a:cs typeface="+mn-cs"/>
              </a:rPr>
              <a:t> Ask participants to get out their calendars or smart</a:t>
            </a:r>
            <a:r>
              <a:rPr lang="en-US" sz="1200" i="0" kern="1200" baseline="0" dirty="0" smtClean="0">
                <a:solidFill>
                  <a:schemeClr val="tx1"/>
                </a:solidFill>
                <a:effectLst/>
                <a:latin typeface="+mn-lt"/>
                <a:ea typeface="+mn-ea"/>
                <a:cs typeface="+mn-cs"/>
              </a:rPr>
              <a:t> phones and put the date and task o</a:t>
            </a:r>
            <a:r>
              <a:rPr lang="en-US" sz="1200" i="0" kern="1200" dirty="0" smtClean="0">
                <a:solidFill>
                  <a:schemeClr val="tx1"/>
                </a:solidFill>
                <a:effectLst/>
                <a:latin typeface="+mn-lt"/>
                <a:ea typeface="+mn-ea"/>
                <a:cs typeface="+mn-cs"/>
              </a:rPr>
              <a:t>n their calendars. </a:t>
            </a:r>
          </a:p>
          <a:p>
            <a:pPr eaLnBrk="1" hangingPunct="1">
              <a:spcBef>
                <a:spcPct val="0"/>
              </a:spcBef>
            </a:pPr>
            <a:endParaRPr lang="en-US" altLang="en-US" i="1" dirty="0" smtClean="0"/>
          </a:p>
        </p:txBody>
      </p:sp>
      <p:sp>
        <p:nvSpPr>
          <p:cNvPr id="2703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2D8C91-6954-4EE1-9242-2759FC395276}" type="slidenum">
              <a:rPr lang="en-US" altLang="en-US">
                <a:latin typeface="Calibri" panose="020F0502020204030204" pitchFamily="34" charset="0"/>
              </a:rPr>
              <a:pPr eaLnBrk="1" hangingPunct="1"/>
              <a:t>71</a:t>
            </a:fld>
            <a:endParaRPr lang="en-US" altLang="en-US">
              <a:latin typeface="Calibri" panose="020F0502020204030204" pitchFamily="34" charset="0"/>
            </a:endParaRPr>
          </a:p>
        </p:txBody>
      </p:sp>
    </p:spTree>
    <p:extLst>
      <p:ext uri="{BB962C8B-B14F-4D97-AF65-F5344CB8AC3E}">
        <p14:creationId xmlns:p14="http://schemas.microsoft.com/office/powerpoint/2010/main" val="371953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In</a:t>
            </a:r>
            <a:r>
              <a:rPr lang="en-US" baseline="0" dirty="0" smtClean="0"/>
              <a:t> today’s module</a:t>
            </a:r>
            <a:r>
              <a:rPr lang="en-US" dirty="0" smtClean="0"/>
              <a:t>, we will go over several areas of focus in supervision and discuss implications for SDM practice. Throughout, let’s keep in mind that our goal is to help workers develop their own critical thinking and expertise in the SDM model and practices and to model ways of interacting with families.</a:t>
            </a:r>
          </a:p>
          <a:p>
            <a:endParaRPr lang="en-US" dirty="0" smtClean="0"/>
          </a:p>
          <a:p>
            <a:r>
              <a:rPr lang="en-US" dirty="0" smtClean="0"/>
              <a:t>First, set</a:t>
            </a:r>
            <a:r>
              <a:rPr lang="en-US" baseline="0" dirty="0" smtClean="0"/>
              <a:t> the expectation with caseworkers that SDM assessments are an integrated part of their daily casework with families. Model how caseworkers can organize interviews, family meetings, and monthly casework visits using the structure of SDM tools. Using these structures supports balanced and consistent assessments as well as transparent and shared understanding and decision making with families. Set the expectation that they incorporate evidence of SDM practice into case notes and court reports.</a:t>
            </a:r>
          </a:p>
          <a:p>
            <a:endParaRPr lang="en-US" baseline="0" dirty="0" smtClean="0"/>
          </a:p>
          <a:p>
            <a:r>
              <a:rPr lang="en-US" baseline="0" dirty="0" smtClean="0"/>
              <a:t>Second, as we learned in Module 1, become “the Voice of SDM” (using the structure and definitions of the SDM assessments) during all case consultations and group supervision, whether in the office with staff or in meetings with families.</a:t>
            </a:r>
          </a:p>
          <a:p>
            <a:endParaRPr lang="en-US" baseline="0" dirty="0" smtClean="0"/>
          </a:p>
          <a:p>
            <a:r>
              <a:rPr lang="en-US" baseline="0" dirty="0" smtClean="0"/>
              <a:t>Third, help and support caseworkers in developing the important skills of safety planning and immediate safety plan writing.</a:t>
            </a:r>
          </a:p>
          <a:p>
            <a:endParaRPr lang="en-US" baseline="0" dirty="0" smtClean="0"/>
          </a:p>
          <a:p>
            <a:r>
              <a:rPr lang="en-US" baseline="0" dirty="0" smtClean="0"/>
              <a:t>Fourth, help and support caseworkers in learning the important skills of developing family-focused and behaviorally specific case plans with families based on results of the family strengths and needs assessment (FSNA).</a:t>
            </a:r>
          </a:p>
          <a:p>
            <a:endParaRPr lang="en-US" baseline="0" dirty="0" smtClean="0"/>
          </a:p>
          <a:p>
            <a:r>
              <a:rPr lang="en-US" baseline="0" dirty="0" smtClean="0"/>
              <a:t>Fifth, help your caseworkers understand how their monthly casework can frame the way they work with families who are trying to meet their case plan goals. Encourage caseworkers to share SDM reassessment components with families at the start of this important work together.</a:t>
            </a:r>
          </a:p>
          <a:p>
            <a:endParaRPr lang="en-US" baseline="0" dirty="0" smtClean="0"/>
          </a:p>
          <a:p>
            <a:r>
              <a:rPr lang="en-US" baseline="0" dirty="0" smtClean="0"/>
              <a:t>Finally, help workers develop their skills in reflecting their good practices with families in their referral and case records and court reports. This can be accomplished by developing regular habits related to referral/case reading and using case reading results in supervision with caseworkers to coach their practice development.</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4A7E0AFB-9A70-451E-8986-53CF6C94FDC1}" type="slidenum">
              <a:rPr lang="en-US" smtClean="0"/>
              <a:pPr/>
              <a:t>7</a:t>
            </a:fld>
            <a:endParaRPr lang="en-US"/>
          </a:p>
        </p:txBody>
      </p:sp>
    </p:spTree>
    <p:extLst>
      <p:ext uri="{BB962C8B-B14F-4D97-AF65-F5344CB8AC3E}">
        <p14:creationId xmlns:p14="http://schemas.microsoft.com/office/powerpoint/2010/main" val="41972644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i="0" kern="1200" dirty="0" smtClean="0">
                <a:solidFill>
                  <a:schemeClr val="tx1"/>
                </a:solidFill>
                <a:effectLst/>
                <a:latin typeface="+mn-lt"/>
                <a:ea typeface="+mn-ea"/>
                <a:cs typeface="+mn-cs"/>
              </a:rPr>
              <a:t>Note to trainer: Conclude by going around the room and asking each person to state his/her most significant “take away” from the session.</a:t>
            </a:r>
          </a:p>
          <a:p>
            <a:r>
              <a:rPr lang="en-US"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Thank everyone for their participation.</a:t>
            </a:r>
            <a:endParaRPr lang="en-US" altLang="en-US" i="0" dirty="0" smtClean="0"/>
          </a:p>
        </p:txBody>
      </p:sp>
      <p:sp>
        <p:nvSpPr>
          <p:cNvPr id="2713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52EC6D-1096-4F5B-8726-35F29806CF0B}" type="slidenum">
              <a:rPr lang="en-US" altLang="en-US">
                <a:latin typeface="Calibri" panose="020F0502020204030204" pitchFamily="34" charset="0"/>
              </a:rPr>
              <a:pPr eaLnBrk="1" hangingPunct="1"/>
              <a:t>72</a:t>
            </a:fld>
            <a:endParaRPr lang="en-US" altLang="en-US">
              <a:latin typeface="Calibri" panose="020F0502020204030204" pitchFamily="34" charset="0"/>
            </a:endParaRPr>
          </a:p>
        </p:txBody>
      </p:sp>
    </p:spTree>
    <p:extLst>
      <p:ext uri="{BB962C8B-B14F-4D97-AF65-F5344CB8AC3E}">
        <p14:creationId xmlns:p14="http://schemas.microsoft.com/office/powerpoint/2010/main" val="42916230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Note: Hyperlink takes you back to Slide 46, the basic questions.</a:t>
            </a:r>
          </a:p>
          <a:p>
            <a:pPr eaLnBrk="1" hangingPunct="1">
              <a:spcBef>
                <a:spcPct val="0"/>
              </a:spcBef>
            </a:pPr>
            <a:endParaRPr lang="en-US" altLang="en-US" dirty="0" smtClean="0"/>
          </a:p>
        </p:txBody>
      </p:sp>
      <p:sp>
        <p:nvSpPr>
          <p:cNvPr id="2795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78964E-4F5B-4605-ADA9-32F981DF289E}" type="slidenum">
              <a:rPr lang="en-US" altLang="en-US">
                <a:latin typeface="Calibri" panose="020F0502020204030204" pitchFamily="34" charset="0"/>
              </a:rPr>
              <a:pPr eaLnBrk="1" hangingPunct="1"/>
              <a:t>73</a:t>
            </a:fld>
            <a:endParaRPr lang="en-US" altLang="en-US">
              <a:latin typeface="Calibri" panose="020F0502020204030204" pitchFamily="34" charset="0"/>
            </a:endParaRPr>
          </a:p>
        </p:txBody>
      </p:sp>
    </p:spTree>
    <p:extLst>
      <p:ext uri="{BB962C8B-B14F-4D97-AF65-F5344CB8AC3E}">
        <p14:creationId xmlns:p14="http://schemas.microsoft.com/office/powerpoint/2010/main" val="156655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SDM assessments can provide effective supports for ensuring consistent and complete information gathering at key decision points. As</a:t>
            </a:r>
            <a:r>
              <a:rPr lang="en-US" baseline="0" dirty="0" smtClean="0"/>
              <a:t> a supervisor, you can help caseworkers use the appropriate SDM assessment tool to prepare questions and agendas for interviews, family meetings and monthly case visits.</a:t>
            </a:r>
          </a:p>
          <a:p>
            <a:endParaRPr lang="en-US" baseline="0" dirty="0" smtClean="0"/>
          </a:p>
          <a:p>
            <a:r>
              <a:rPr lang="en-US" baseline="0" dirty="0" smtClean="0"/>
              <a:t>True family engagement requires transparency about caseworker processes to guide decisions with families. While sharing the SDM assessment form with families is not recommended, informing family members of the purpose, structure, and results of SDM assessments allows family members to participate in decision making and planning.</a:t>
            </a:r>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8</a:t>
            </a:fld>
            <a:endParaRPr lang="en-US" altLang="en-US"/>
          </a:p>
        </p:txBody>
      </p:sp>
    </p:spTree>
    <p:extLst>
      <p:ext uri="{BB962C8B-B14F-4D97-AF65-F5344CB8AC3E}">
        <p14:creationId xmlns:p14="http://schemas.microsoft.com/office/powerpoint/2010/main" val="4205932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a:t>
            </a:r>
            <a:r>
              <a:rPr lang="en-US" baseline="0" dirty="0" smtClean="0"/>
              <a:t> activities to try with your caseworkers.</a:t>
            </a:r>
          </a:p>
          <a:p>
            <a:endParaRPr lang="en-US" baseline="0" dirty="0" smtClean="0"/>
          </a:p>
          <a:p>
            <a:pPr marL="342900" indent="-342900">
              <a:buFont typeface="Arial" panose="020B0604020202020204" pitchFamily="34" charset="0"/>
              <a:buChar char="•"/>
            </a:pPr>
            <a:r>
              <a:rPr lang="en-US" sz="1200" dirty="0" smtClean="0"/>
              <a:t>Work with a caseworker to prepare for an interview, family meeting, or monthly contact using an SDM assessment.</a:t>
            </a:r>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r>
              <a:rPr lang="en-US" sz="1200" dirty="0" smtClean="0"/>
              <a:t>Coach/role-play with a caseworker about how to explain the purpose and process of assessment at key decision points.</a:t>
            </a:r>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r>
              <a:rPr lang="en-US" sz="1200" dirty="0" smtClean="0"/>
              <a:t>Coach/role-play with a caseworker about strategies for explaining results of an SDM assessment.</a:t>
            </a:r>
          </a:p>
          <a:p>
            <a:endParaRPr lang="en-US" dirty="0"/>
          </a:p>
        </p:txBody>
      </p:sp>
      <p:sp>
        <p:nvSpPr>
          <p:cNvPr id="4" name="Slide Number Placeholder 3"/>
          <p:cNvSpPr>
            <a:spLocks noGrp="1"/>
          </p:cNvSpPr>
          <p:nvPr>
            <p:ph type="sldNum" sz="quarter" idx="10"/>
          </p:nvPr>
        </p:nvSpPr>
        <p:spPr/>
        <p:txBody>
          <a:bodyPr/>
          <a:lstStyle/>
          <a:p>
            <a:fld id="{DD91BCE0-5B9B-4D59-A185-2A9E8A0C6B2B}" type="slidenum">
              <a:rPr lang="en-US" altLang="en-US" smtClean="0"/>
              <a:pPr/>
              <a:t>9</a:t>
            </a:fld>
            <a:endParaRPr lang="en-US" altLang="en-US"/>
          </a:p>
        </p:txBody>
      </p:sp>
    </p:spTree>
    <p:extLst>
      <p:ext uri="{BB962C8B-B14F-4D97-AF65-F5344CB8AC3E}">
        <p14:creationId xmlns:p14="http://schemas.microsoft.com/office/powerpoint/2010/main" val="4032776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eport figures">
    <p:spTree>
      <p:nvGrpSpPr>
        <p:cNvPr id="1" name=""/>
        <p:cNvGrpSpPr/>
        <p:nvPr/>
      </p:nvGrpSpPr>
      <p:grpSpPr>
        <a:xfrm>
          <a:off x="0" y="0"/>
          <a:ext cx="0" cy="0"/>
          <a:chOff x="0" y="0"/>
          <a:chExt cx="0" cy="0"/>
        </a:xfrm>
      </p:grpSpPr>
      <p:sp>
        <p:nvSpPr>
          <p:cNvPr id="16" name="Content Placeholder 5"/>
          <p:cNvSpPr>
            <a:spLocks noGrp="1"/>
          </p:cNvSpPr>
          <p:nvPr>
            <p:ph sz="quarter" idx="13"/>
          </p:nvPr>
        </p:nvSpPr>
        <p:spPr>
          <a:xfrm>
            <a:off x="457200" y="1385180"/>
            <a:ext cx="8229599" cy="4617267"/>
          </a:xfrm>
        </p:spPr>
        <p:txBody>
          <a:bodyPr>
            <a:noAutofit/>
          </a:bodyPr>
          <a:lstStyle>
            <a:lvl1pPr marL="0" indent="0">
              <a:lnSpc>
                <a:spcPct val="100000"/>
              </a:lnSpc>
              <a:spcBef>
                <a:spcPts val="0"/>
              </a:spcBef>
              <a:buFontTx/>
              <a:buNone/>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hasCustomPrompt="1"/>
          </p:nvPr>
        </p:nvSpPr>
        <p:spPr>
          <a:xfrm>
            <a:off x="457200" y="207025"/>
            <a:ext cx="8229600" cy="961998"/>
          </a:xfrm>
        </p:spPr>
        <p:txBody>
          <a:bodyPr>
            <a:normAutofit/>
          </a:bodyPr>
          <a:lstStyle>
            <a:lvl1pPr algn="ctr">
              <a:lnSpc>
                <a:spcPct val="100000"/>
              </a:lnSpc>
              <a:defRPr sz="2400" b="1">
                <a:solidFill>
                  <a:srgbClr val="040404"/>
                </a:solidFill>
              </a:defRPr>
            </a:lvl1pPr>
          </a:lstStyle>
          <a:p>
            <a:r>
              <a:rPr lang="en-US" dirty="0" smtClean="0"/>
              <a:t>Slide master</a:t>
            </a:r>
            <a:endParaRPr lang="en-US" dirty="0"/>
          </a:p>
        </p:txBody>
      </p:sp>
      <p:sp>
        <p:nvSpPr>
          <p:cNvPr id="3" name="Content Placeholder 2"/>
          <p:cNvSpPr>
            <a:spLocks noGrp="1"/>
          </p:cNvSpPr>
          <p:nvPr>
            <p:ph sz="quarter" idx="14" hasCustomPrompt="1"/>
          </p:nvPr>
        </p:nvSpPr>
        <p:spPr>
          <a:xfrm>
            <a:off x="457200" y="6209362"/>
            <a:ext cx="8229600" cy="354012"/>
          </a:xfrm>
        </p:spPr>
        <p:txBody>
          <a:bodyPr/>
          <a:lstStyle>
            <a:lvl1pPr>
              <a:defRPr baseline="0"/>
            </a:lvl1pPr>
          </a:lstStyle>
          <a:p>
            <a:pPr lvl="0"/>
            <a:r>
              <a:rPr lang="en-US" dirty="0" smtClean="0"/>
              <a:t>N size should be 16-point, notes should be 14-point font.</a:t>
            </a:r>
            <a:endParaRPr lang="en-US" dirty="0"/>
          </a:p>
        </p:txBody>
      </p:sp>
    </p:spTree>
    <p:extLst>
      <p:ext uri="{BB962C8B-B14F-4D97-AF65-F5344CB8AC3E}">
        <p14:creationId xmlns:p14="http://schemas.microsoft.com/office/powerpoint/2010/main" val="30745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with photo">
    <p:spTree>
      <p:nvGrpSpPr>
        <p:cNvPr id="1" name=""/>
        <p:cNvGrpSpPr/>
        <p:nvPr/>
      </p:nvGrpSpPr>
      <p:grpSpPr>
        <a:xfrm>
          <a:off x="0" y="0"/>
          <a:ext cx="0" cy="0"/>
          <a:chOff x="0" y="0"/>
          <a:chExt cx="0" cy="0"/>
        </a:xfrm>
      </p:grpSpPr>
      <p:sp>
        <p:nvSpPr>
          <p:cNvPr id="3" name="Rectangle 2"/>
          <p:cNvSpPr/>
          <p:nvPr/>
        </p:nvSpPr>
        <p:spPr>
          <a:xfrm>
            <a:off x="3175" y="1862138"/>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dirty="0">
              <a:solidFill>
                <a:prstClr val="white"/>
              </a:solidFill>
            </a:endParaRPr>
          </a:p>
        </p:txBody>
      </p:sp>
      <p:sp>
        <p:nvSpPr>
          <p:cNvPr id="4" name="Rectangle 3"/>
          <p:cNvSpPr/>
          <p:nvPr/>
        </p:nvSpPr>
        <p:spPr>
          <a:xfrm>
            <a:off x="0" y="3886200"/>
            <a:ext cx="9147175"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dirty="0">
              <a:solidFill>
                <a:prstClr val="white"/>
              </a:solidFill>
            </a:endParaRPr>
          </a:p>
        </p:txBody>
      </p:sp>
      <p:pic>
        <p:nvPicPr>
          <p:cNvPr id="6" name="Picture 7" descr="C:\Users\heatherh\AppData\Local\Microsoft\Windows\Temporary Internet Files\Content.IE5\ET0HL3RR\MP900431090[1].jpg"/>
          <p:cNvPicPr>
            <a:picLocks noChangeAspect="1" noChangeArrowheads="1"/>
          </p:cNvPicPr>
          <p:nvPr userDrawn="1"/>
        </p:nvPicPr>
        <p:blipFill>
          <a:blip r:embed="rId2">
            <a:extLst>
              <a:ext uri="{28A0092B-C50C-407E-A947-70E740481C1C}">
                <a14:useLocalDpi xmlns:a14="http://schemas.microsoft.com/office/drawing/2010/main" val="0"/>
              </a:ext>
            </a:extLst>
          </a:blip>
          <a:srcRect t="26033" b="20537"/>
          <a:stretch>
            <a:fillRect/>
          </a:stretch>
        </p:blipFill>
        <p:spPr bwMode="auto">
          <a:xfrm>
            <a:off x="0" y="4038600"/>
            <a:ext cx="91440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108200" y="1862220"/>
            <a:ext cx="6350000"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07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with photo">
    <p:spTree>
      <p:nvGrpSpPr>
        <p:cNvPr id="1" name=""/>
        <p:cNvGrpSpPr/>
        <p:nvPr/>
      </p:nvGrpSpPr>
      <p:grpSpPr>
        <a:xfrm>
          <a:off x="0" y="0"/>
          <a:ext cx="0" cy="0"/>
          <a:chOff x="0" y="0"/>
          <a:chExt cx="0" cy="0"/>
        </a:xfrm>
      </p:grpSpPr>
      <p:pic>
        <p:nvPicPr>
          <p:cNvPr id="3" name="Picture 6"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3232150"/>
            <a:ext cx="91567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1727200"/>
            <a:ext cx="9180513"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dirty="0">
              <a:solidFill>
                <a:prstClr val="white"/>
              </a:solidFill>
            </a:endParaRPr>
          </a:p>
        </p:txBody>
      </p:sp>
      <p:sp>
        <p:nvSpPr>
          <p:cNvPr id="5" name="Rectangle 4"/>
          <p:cNvSpPr/>
          <p:nvPr/>
        </p:nvSpPr>
        <p:spPr>
          <a:xfrm>
            <a:off x="0" y="3886200"/>
            <a:ext cx="9180513"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dirty="0">
              <a:solidFill>
                <a:prstClr val="white"/>
              </a:solidFill>
            </a:endParaRPr>
          </a:p>
        </p:txBody>
      </p:sp>
      <p:sp>
        <p:nvSpPr>
          <p:cNvPr id="2" name="Title 1"/>
          <p:cNvSpPr>
            <a:spLocks noGrp="1"/>
          </p:cNvSpPr>
          <p:nvPr>
            <p:ph type="ctrTitle"/>
          </p:nvPr>
        </p:nvSpPr>
        <p:spPr>
          <a:xfrm>
            <a:off x="2108200" y="1727200"/>
            <a:ext cx="6350000"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836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676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 no photo">
    <p:spTree>
      <p:nvGrpSpPr>
        <p:cNvPr id="1" name=""/>
        <p:cNvGrpSpPr/>
        <p:nvPr/>
      </p:nvGrpSpPr>
      <p:grpSpPr>
        <a:xfrm>
          <a:off x="0" y="0"/>
          <a:ext cx="0" cy="0"/>
          <a:chOff x="0" y="0"/>
          <a:chExt cx="0" cy="0"/>
        </a:xfrm>
      </p:grpSpPr>
      <p:sp>
        <p:nvSpPr>
          <p:cNvPr id="3" name="Rectangle 2"/>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dirty="0">
              <a:solidFill>
                <a:prstClr val="white"/>
              </a:solidFill>
            </a:endParaRPr>
          </a:p>
        </p:txBody>
      </p:sp>
      <p:sp>
        <p:nvSpPr>
          <p:cNvPr id="4" name="Rectangle 3"/>
          <p:cNvSpPr/>
          <p:nvPr/>
        </p:nvSpPr>
        <p:spPr>
          <a:xfrm>
            <a:off x="0" y="1719263"/>
            <a:ext cx="9144000" cy="219075"/>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dirty="0">
              <a:solidFill>
                <a:prstClr val="white"/>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48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50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Rectangle 4"/>
          <p:cNvSpPr/>
          <p:nvPr/>
        </p:nvSpPr>
        <p:spPr>
          <a:xfrm>
            <a:off x="0" y="0"/>
            <a:ext cx="9144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dirty="0">
              <a:solidFill>
                <a:prstClr val="white"/>
              </a:solidFill>
            </a:endParaRPr>
          </a:p>
        </p:txBody>
      </p:sp>
      <p:sp>
        <p:nvSpPr>
          <p:cNvPr id="6" name="Rectangle 5"/>
          <p:cNvSpPr/>
          <p:nvPr/>
        </p:nvSpPr>
        <p:spPr>
          <a:xfrm>
            <a:off x="0" y="962025"/>
            <a:ext cx="9147175"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dirty="0">
              <a:solidFill>
                <a:prstClr val="white"/>
              </a:solidFill>
            </a:endParaRPr>
          </a:p>
        </p:txBody>
      </p:sp>
      <p:sp>
        <p:nvSpPr>
          <p:cNvPr id="7" name="TextBox 6"/>
          <p:cNvSpPr txBox="1"/>
          <p:nvPr/>
        </p:nvSpPr>
        <p:spPr>
          <a:xfrm>
            <a:off x="6410325" y="6356350"/>
            <a:ext cx="2381250" cy="365125"/>
          </a:xfrm>
          <a:prstGeom prst="rect">
            <a:avLst/>
          </a:prstGeom>
        </p:spPr>
        <p:txBody>
          <a:bodyPr anchor="ctr">
            <a:normAutofit fontScale="77500" lnSpcReduction="20000"/>
          </a:bodyPr>
          <a:lstStyle/>
          <a:p>
            <a:pPr defTabSz="457200" fontAlgn="auto">
              <a:spcAft>
                <a:spcPts val="0"/>
              </a:spcAft>
              <a:defRPr/>
            </a:pPr>
            <a:endParaRPr lang="en-US" sz="2800" dirty="0">
              <a:solidFill>
                <a:srgbClr val="FFFFFF"/>
              </a:solidFill>
              <a:latin typeface="Verdana"/>
              <a:cs typeface="Verdana"/>
            </a:endParaRPr>
          </a:p>
        </p:txBody>
      </p:sp>
      <p:sp>
        <p:nvSpPr>
          <p:cNvPr id="2" name="Title 1"/>
          <p:cNvSpPr>
            <a:spLocks noGrp="1"/>
          </p:cNvSpPr>
          <p:nvPr>
            <p:ph type="title"/>
          </p:nvPr>
        </p:nvSpPr>
        <p:spPr>
          <a:xfrm>
            <a:off x="457200" y="1"/>
            <a:ext cx="8229600" cy="961998"/>
          </a:xfrm>
        </p:spPr>
        <p:txBody>
          <a:bodyPr>
            <a:noAutofit/>
          </a:bodyPr>
          <a:lstStyle>
            <a:lvl1pPr algn="l">
              <a:lnSpc>
                <a:spcPct val="100000"/>
              </a:lnSpc>
              <a:defRPr sz="2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0"/>
            <a:ext cx="2895600" cy="365125"/>
          </a:xfrm>
        </p:spPr>
        <p:txBody>
          <a:bodyPr/>
          <a:lstStyle>
            <a:lvl1pPr algn="l">
              <a:defRPr/>
            </a:lvl1pPr>
          </a:lstStyle>
          <a:p>
            <a:pPr>
              <a:defRPr/>
            </a:pPr>
            <a:endParaRPr lang="en-US">
              <a:solidFill>
                <a:srgbClr val="4C4845">
                  <a:tint val="75000"/>
                </a:srgbClr>
              </a:solidFill>
            </a:endParaRPr>
          </a:p>
        </p:txBody>
      </p:sp>
      <p:pic>
        <p:nvPicPr>
          <p:cNvPr id="12"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0242"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935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Rectangle 5"/>
          <p:cNvSpPr/>
          <p:nvPr/>
        </p:nvSpPr>
        <p:spPr>
          <a:xfrm>
            <a:off x="0" y="0"/>
            <a:ext cx="9144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dirty="0">
              <a:solidFill>
                <a:prstClr val="white"/>
              </a:solidFill>
            </a:endParaRPr>
          </a:p>
        </p:txBody>
      </p:sp>
      <p:sp>
        <p:nvSpPr>
          <p:cNvPr id="7" name="Rectangle 6"/>
          <p:cNvSpPr/>
          <p:nvPr/>
        </p:nvSpPr>
        <p:spPr>
          <a:xfrm>
            <a:off x="0" y="962025"/>
            <a:ext cx="9147175"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dirty="0">
              <a:solidFill>
                <a:prstClr val="white"/>
              </a:solidFill>
            </a:endParaRPr>
          </a:p>
        </p:txBody>
      </p:sp>
      <p:sp>
        <p:nvSpPr>
          <p:cNvPr id="8" name="TextBox 8"/>
          <p:cNvSpPr txBox="1">
            <a:spLocks noChangeArrowheads="1"/>
          </p:cNvSpPr>
          <p:nvPr/>
        </p:nvSpPr>
        <p:spPr bwMode="auto">
          <a:xfrm>
            <a:off x="5503863" y="31924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en-US" altLang="en-US" sz="2800" smtClean="0">
              <a:solidFill>
                <a:srgbClr val="FFFFFF"/>
              </a:solidFill>
              <a:latin typeface="Verdana" panose="020B0604030504040204" pitchFamily="34" charset="0"/>
              <a:cs typeface="Lucida Sans Unicode" panose="020B0602030504020204" pitchFamily="34" charset="0"/>
            </a:endParaRPr>
          </a:p>
        </p:txBody>
      </p:sp>
      <p:sp>
        <p:nvSpPr>
          <p:cNvPr id="9" name="Text Placeholder 4"/>
          <p:cNvSpPr>
            <a:spLocks noGrp="1"/>
          </p:cNvSpPr>
          <p:nvPr>
            <p:ph type="body" sz="quarter" idx="3"/>
          </p:nvPr>
        </p:nvSpPr>
        <p:spPr>
          <a:xfrm>
            <a:off x="4645025" y="1729854"/>
            <a:ext cx="4041775" cy="639762"/>
          </a:xfrm>
        </p:spPr>
        <p:txBody>
          <a:bodyPr anchor="b">
            <a:noAutofit/>
          </a:bodyPr>
          <a:lstStyle>
            <a:lvl1pPr marL="0" indent="0">
              <a:buNone/>
              <a:defRPr sz="24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645025" y="2369616"/>
            <a:ext cx="4041775" cy="3756547"/>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Content Placeholder 5"/>
          <p:cNvSpPr>
            <a:spLocks noGrp="1"/>
          </p:cNvSpPr>
          <p:nvPr>
            <p:ph sz="quarter" idx="12"/>
          </p:nvPr>
        </p:nvSpPr>
        <p:spPr>
          <a:xfrm>
            <a:off x="457200" y="1729853"/>
            <a:ext cx="4041775" cy="4396309"/>
          </a:xfrm>
        </p:spPr>
        <p:txBody>
          <a:bodyPr>
            <a:normAutofit/>
          </a:bodyPr>
          <a:lstStyle>
            <a:lvl1pPr marL="0" indent="0">
              <a:spcAft>
                <a:spcPts val="600"/>
              </a:spcAft>
              <a:buFont typeface="Arial"/>
              <a:buNone/>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itle 1"/>
          <p:cNvSpPr>
            <a:spLocks noGrp="1"/>
          </p:cNvSpPr>
          <p:nvPr>
            <p:ph type="title"/>
          </p:nvPr>
        </p:nvSpPr>
        <p:spPr>
          <a:xfrm>
            <a:off x="457200" y="1"/>
            <a:ext cx="8229600" cy="961998"/>
          </a:xfrm>
        </p:spPr>
        <p:txBody>
          <a:bodyPr>
            <a:noAutofit/>
          </a:bodyPr>
          <a:lstStyle>
            <a:lvl1pPr algn="l">
              <a:lnSpc>
                <a:spcPct val="100000"/>
              </a:lnSpc>
              <a:defRPr sz="2800">
                <a:solidFill>
                  <a:srgbClr val="040404"/>
                </a:solidFill>
              </a:defRPr>
            </a:lvl1pPr>
          </a:lstStyle>
          <a:p>
            <a:r>
              <a:rPr lang="en-US" smtClean="0"/>
              <a:t>Click to edit Master title style</a:t>
            </a:r>
            <a:endParaRPr lang="en-US" dirty="0"/>
          </a:p>
        </p:txBody>
      </p:sp>
      <p:sp>
        <p:nvSpPr>
          <p:cNvPr id="12" name="Footer Placeholder 7"/>
          <p:cNvSpPr>
            <a:spLocks noGrp="1"/>
          </p:cNvSpPr>
          <p:nvPr>
            <p:ph type="ftr" sz="quarter" idx="13"/>
          </p:nvPr>
        </p:nvSpPr>
        <p:spPr>
          <a:xfrm>
            <a:off x="617538" y="6356350"/>
            <a:ext cx="2895600" cy="365125"/>
          </a:xfrm>
        </p:spPr>
        <p:txBody>
          <a:bodyPr/>
          <a:lstStyle>
            <a:lvl1pPr algn="l">
              <a:defRPr/>
            </a:lvl1pPr>
          </a:lstStyle>
          <a:p>
            <a:pPr>
              <a:defRPr/>
            </a:pPr>
            <a:endParaRPr lang="en-US">
              <a:solidFill>
                <a:srgbClr val="4C4845">
                  <a:tint val="75000"/>
                </a:srgbClr>
              </a:solidFill>
            </a:endParaRPr>
          </a:p>
        </p:txBody>
      </p:sp>
      <p:pic>
        <p:nvPicPr>
          <p:cNvPr id="13"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0242"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6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dirty="0">
              <a:solidFill>
                <a:prstClr val="white"/>
              </a:solidFill>
            </a:endParaRPr>
          </a:p>
        </p:txBody>
      </p:sp>
      <p:sp>
        <p:nvSpPr>
          <p:cNvPr id="8" name="Rectangle 7"/>
          <p:cNvSpPr/>
          <p:nvPr/>
        </p:nvSpPr>
        <p:spPr>
          <a:xfrm>
            <a:off x="0" y="962025"/>
            <a:ext cx="9147175"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dirty="0">
              <a:solidFill>
                <a:prstClr val="white"/>
              </a:solidFill>
            </a:endParaRPr>
          </a:p>
        </p:txBody>
      </p:sp>
      <p:sp>
        <p:nvSpPr>
          <p:cNvPr id="15" name="Text Placeholder 4"/>
          <p:cNvSpPr>
            <a:spLocks noGrp="1"/>
          </p:cNvSpPr>
          <p:nvPr>
            <p:ph type="body" sz="quarter" idx="12"/>
          </p:nvPr>
        </p:nvSpPr>
        <p:spPr>
          <a:xfrm>
            <a:off x="560915" y="1729854"/>
            <a:ext cx="3884083"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5"/>
          <p:cNvSpPr>
            <a:spLocks noGrp="1"/>
          </p:cNvSpPr>
          <p:nvPr>
            <p:ph sz="quarter" idx="13"/>
          </p:nvPr>
        </p:nvSpPr>
        <p:spPr>
          <a:xfrm>
            <a:off x="560915" y="2369616"/>
            <a:ext cx="3884083"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4"/>
          </p:nvPr>
        </p:nvSpPr>
        <p:spPr>
          <a:xfrm>
            <a:off x="4802716" y="1729854"/>
            <a:ext cx="3884083"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5"/>
          <p:cNvSpPr>
            <a:spLocks noGrp="1"/>
          </p:cNvSpPr>
          <p:nvPr>
            <p:ph sz="quarter" idx="15"/>
          </p:nvPr>
        </p:nvSpPr>
        <p:spPr>
          <a:xfrm>
            <a:off x="4802716" y="2369616"/>
            <a:ext cx="3884083"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p:nvPr>
        </p:nvSpPr>
        <p:spPr>
          <a:xfrm>
            <a:off x="457200" y="1"/>
            <a:ext cx="8229600" cy="961998"/>
          </a:xfrm>
        </p:spPr>
        <p:txBody>
          <a:bodyPr>
            <a:normAutofit/>
          </a:bodyPr>
          <a:lstStyle>
            <a:lvl1pPr algn="l">
              <a:lnSpc>
                <a:spcPct val="100000"/>
              </a:lnSpc>
              <a:defRPr sz="2800">
                <a:solidFill>
                  <a:srgbClr val="040404"/>
                </a:solidFill>
              </a:defRPr>
            </a:lvl1pPr>
          </a:lstStyle>
          <a:p>
            <a:r>
              <a:rPr lang="en-US" smtClean="0"/>
              <a:t>Click to edit Master title style</a:t>
            </a:r>
            <a:endParaRPr lang="en-US" dirty="0"/>
          </a:p>
        </p:txBody>
      </p:sp>
      <p:sp>
        <p:nvSpPr>
          <p:cNvPr id="10" name="Footer Placeholder 7"/>
          <p:cNvSpPr>
            <a:spLocks noGrp="1"/>
          </p:cNvSpPr>
          <p:nvPr>
            <p:ph type="ftr" sz="quarter" idx="16"/>
          </p:nvPr>
        </p:nvSpPr>
        <p:spPr>
          <a:xfrm>
            <a:off x="617538" y="6356350"/>
            <a:ext cx="2895600" cy="365125"/>
          </a:xfrm>
        </p:spPr>
        <p:txBody>
          <a:bodyPr/>
          <a:lstStyle>
            <a:lvl1pPr algn="l">
              <a:defRPr/>
            </a:lvl1pPr>
          </a:lstStyle>
          <a:p>
            <a:pPr>
              <a:defRPr/>
            </a:pPr>
            <a:endParaRPr lang="en-US">
              <a:solidFill>
                <a:srgbClr val="4C4845">
                  <a:tint val="75000"/>
                </a:srgbClr>
              </a:solidFill>
            </a:endParaRPr>
          </a:p>
        </p:txBody>
      </p:sp>
      <p:pic>
        <p:nvPicPr>
          <p:cNvPr id="11"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0242"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665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dirty="0">
              <a:solidFill>
                <a:prstClr val="white"/>
              </a:solidFill>
            </a:endParaRPr>
          </a:p>
        </p:txBody>
      </p:sp>
      <p:sp>
        <p:nvSpPr>
          <p:cNvPr id="4" name="Rectangle 3"/>
          <p:cNvSpPr/>
          <p:nvPr/>
        </p:nvSpPr>
        <p:spPr>
          <a:xfrm>
            <a:off x="0" y="962025"/>
            <a:ext cx="9147175"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2400" dirty="0">
              <a:solidFill>
                <a:prstClr val="white"/>
              </a:solidFill>
            </a:endParaRPr>
          </a:p>
        </p:txBody>
      </p:sp>
      <p:sp>
        <p:nvSpPr>
          <p:cNvPr id="13" name="Title 1"/>
          <p:cNvSpPr>
            <a:spLocks noGrp="1"/>
          </p:cNvSpPr>
          <p:nvPr>
            <p:ph type="title"/>
          </p:nvPr>
        </p:nvSpPr>
        <p:spPr>
          <a:xfrm>
            <a:off x="457200" y="1"/>
            <a:ext cx="8229600" cy="961998"/>
          </a:xfrm>
        </p:spPr>
        <p:txBody>
          <a:bodyPr>
            <a:noAutofit/>
          </a:bodyPr>
          <a:lstStyle>
            <a:lvl1pPr algn="l">
              <a:lnSpc>
                <a:spcPct val="100000"/>
              </a:lnSpc>
              <a:defRPr sz="2800">
                <a:solidFill>
                  <a:srgbClr val="040404"/>
                </a:solidFill>
              </a:defRPr>
            </a:lvl1pPr>
          </a:lstStyle>
          <a:p>
            <a:r>
              <a:rPr lang="en-US" smtClean="0"/>
              <a:t>Click to edit Master title style</a:t>
            </a:r>
            <a:endParaRPr lang="en-US" dirty="0"/>
          </a:p>
        </p:txBody>
      </p:sp>
      <p:sp>
        <p:nvSpPr>
          <p:cNvPr id="6" name="Footer Placeholder 7"/>
          <p:cNvSpPr>
            <a:spLocks noGrp="1"/>
          </p:cNvSpPr>
          <p:nvPr>
            <p:ph type="ftr" sz="quarter" idx="10"/>
          </p:nvPr>
        </p:nvSpPr>
        <p:spPr>
          <a:xfrm>
            <a:off x="617538" y="6356350"/>
            <a:ext cx="2895600" cy="365125"/>
          </a:xfrm>
        </p:spPr>
        <p:txBody>
          <a:bodyPr/>
          <a:lstStyle>
            <a:lvl1pPr algn="l">
              <a:defRPr/>
            </a:lvl1pPr>
          </a:lstStyle>
          <a:p>
            <a:pPr>
              <a:defRPr/>
            </a:pPr>
            <a:endParaRPr lang="en-US">
              <a:solidFill>
                <a:srgbClr val="4C4845">
                  <a:tint val="75000"/>
                </a:srgbClr>
              </a:solidFill>
            </a:endParaRPr>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0242"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055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chor="ctr">
            <a:normAutofit/>
          </a:bodyPr>
          <a:lstStyle>
            <a:lvl1pPr algn="l">
              <a:defRPr sz="2800">
                <a:solidFill>
                  <a:srgbClr val="FFFFFF"/>
                </a:solidFill>
              </a:defRPr>
            </a:lvl1pPr>
          </a:lstStyle>
          <a:p>
            <a:pPr defTabSz="457200" fontAlgn="auto">
              <a:spcAft>
                <a:spcPts val="0"/>
              </a:spcAft>
              <a:defRPr/>
            </a:pPr>
            <a:r>
              <a:rPr lang="en-US" dirty="0" smtClean="0">
                <a:latin typeface="Verdana"/>
                <a:cs typeface="Verdana"/>
              </a:rPr>
              <a:t>Click to edit Master title style</a:t>
            </a:r>
          </a:p>
        </p:txBody>
      </p:sp>
      <p:sp>
        <p:nvSpPr>
          <p:cNvPr id="4" name="Footer Placeholder 7"/>
          <p:cNvSpPr>
            <a:spLocks noGrp="1"/>
          </p:cNvSpPr>
          <p:nvPr>
            <p:ph type="ftr" sz="quarter" idx="10"/>
          </p:nvPr>
        </p:nvSpPr>
        <p:spPr>
          <a:xfrm>
            <a:off x="617538" y="6356350"/>
            <a:ext cx="2895600" cy="365125"/>
          </a:xfrm>
        </p:spPr>
        <p:txBody>
          <a:bodyPr/>
          <a:lstStyle>
            <a:lvl1pPr algn="l">
              <a:defRPr/>
            </a:lvl1pPr>
          </a:lstStyle>
          <a:p>
            <a:pPr>
              <a:defRPr/>
            </a:pPr>
            <a:endParaRPr lang="en-US">
              <a:solidFill>
                <a:srgbClr val="4C4845">
                  <a:tint val="75000"/>
                </a:srgbClr>
              </a:solidFill>
            </a:endParaRPr>
          </a:p>
        </p:txBody>
      </p:sp>
      <p:pic>
        <p:nvPicPr>
          <p:cNvPr id="5"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0242"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180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marL="0" indent="0">
              <a:defRPr sz="2400"/>
            </a:lvl1pPr>
            <a:lvl2pPr>
              <a:defRPr sz="1800"/>
            </a:lvl2pPr>
            <a:lvl3pPr>
              <a:defRPr sz="1800"/>
            </a:lvl3pPr>
            <a:lvl4pPr>
              <a:defRPr sz="18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EF1D59-33AF-4A54-A09C-DF22DB1C1010}" type="datetimeFigureOut">
              <a:rPr lang="en-US">
                <a:solidFill>
                  <a:srgbClr val="4C4845">
                    <a:tint val="75000"/>
                  </a:srgbClr>
                </a:solidFill>
              </a:rPr>
              <a:pPr>
                <a:defRPr/>
              </a:pPr>
              <a:t>2/18/2016</a:t>
            </a:fld>
            <a:endParaRPr lang="en-US" dirty="0">
              <a:solidFill>
                <a:srgbClr val="4C484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4C4845">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A2DD21E-68FB-41E5-A50A-6752ACC25A55}" type="slidenum">
              <a:rPr lang="en-US" altLang="en-US"/>
              <a:pPr>
                <a:defRPr/>
              </a:pPr>
              <a:t>‹#›</a:t>
            </a:fld>
            <a:endParaRPr lang="en-US" altLang="en-US"/>
          </a:p>
        </p:txBody>
      </p:sp>
    </p:spTree>
    <p:extLst>
      <p:ext uri="{BB962C8B-B14F-4D97-AF65-F5344CB8AC3E}">
        <p14:creationId xmlns:p14="http://schemas.microsoft.com/office/powerpoint/2010/main" val="2110799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B29B1E-3EA0-4098-B14C-80B1CB29867C}" type="datetimeFigureOut">
              <a:rPr lang="en-US">
                <a:solidFill>
                  <a:srgbClr val="4C4845">
                    <a:tint val="75000"/>
                  </a:srgbClr>
                </a:solidFill>
              </a:rPr>
              <a:pPr>
                <a:defRPr/>
              </a:pPr>
              <a:t>2/18/2016</a:t>
            </a:fld>
            <a:endParaRPr lang="en-US" dirty="0">
              <a:solidFill>
                <a:srgbClr val="4C4845">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4C4845">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4C43CA8-52C7-4D60-8E20-9521C6F12329}" type="slidenum">
              <a:rPr lang="en-US" altLang="en-US"/>
              <a:pPr>
                <a:defRPr/>
              </a:pPr>
              <a:t>‹#›</a:t>
            </a:fld>
            <a:endParaRPr lang="en-US" altLang="en-US"/>
          </a:p>
        </p:txBody>
      </p:sp>
    </p:spTree>
    <p:extLst>
      <p:ext uri="{BB962C8B-B14F-4D97-AF65-F5344CB8AC3E}">
        <p14:creationId xmlns:p14="http://schemas.microsoft.com/office/powerpoint/2010/main" val="129653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no photo for presentations">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1718733"/>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1447800" y="1947333"/>
            <a:ext cx="6350000" cy="4385734"/>
          </a:xfrm>
        </p:spPr>
        <p:txBody>
          <a:bodyPr>
            <a:noAutofit/>
          </a:bodyPr>
          <a:lstStyle>
            <a:lvl1pPr algn="ctr">
              <a:lnSpc>
                <a:spcPct val="100000"/>
              </a:lnSpc>
              <a:defRPr sz="4800" b="0">
                <a:solidFill>
                  <a:srgbClr val="393634"/>
                </a:solidFill>
              </a:defRPr>
            </a:lvl1pPr>
          </a:lstStyle>
          <a:p>
            <a:r>
              <a:rPr lang="en-US" dirty="0"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2988455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lvl1pPr>
              <a:defRPr/>
            </a:lvl1pPr>
          </a:lstStyle>
          <a:p>
            <a:pPr>
              <a:defRPr/>
            </a:pPr>
            <a:fld id="{D91C9761-16A2-44B2-93ED-3DAC619AD140}" type="datetimeFigureOut">
              <a:rPr lang="en-US">
                <a:solidFill>
                  <a:srgbClr val="4C4845">
                    <a:tint val="75000"/>
                  </a:srgbClr>
                </a:solidFill>
              </a:rPr>
              <a:pPr>
                <a:defRPr/>
              </a:pPr>
              <a:t>2/18/2016</a:t>
            </a:fld>
            <a:endParaRPr lang="en-US" dirty="0">
              <a:solidFill>
                <a:srgbClr val="4C484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C4845">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2D36AB9-1105-4BB1-9FA8-594E65A95C16}" type="slidenum">
              <a:rPr lang="en-US" altLang="en-US"/>
              <a:pPr>
                <a:defRPr/>
              </a:pPr>
              <a:t>‹#›</a:t>
            </a:fld>
            <a:endParaRPr lang="en-US" altLang="en-US"/>
          </a:p>
        </p:txBody>
      </p:sp>
    </p:spTree>
    <p:extLst>
      <p:ext uri="{BB962C8B-B14F-4D97-AF65-F5344CB8AC3E}">
        <p14:creationId xmlns:p14="http://schemas.microsoft.com/office/powerpoint/2010/main" val="3705295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p:txBody>
          <a:bodyPr/>
          <a:lstStyle>
            <a:lvl1pPr>
              <a:defRPr/>
            </a:lvl1pPr>
          </a:lstStyle>
          <a:p>
            <a:pPr>
              <a:defRPr/>
            </a:pPr>
            <a:fld id="{3E5A1EC4-D902-481F-8BE9-627126FD54DF}" type="datetimeFigureOut">
              <a:rPr lang="en-US">
                <a:solidFill>
                  <a:srgbClr val="4C4845">
                    <a:tint val="75000"/>
                  </a:srgbClr>
                </a:solidFill>
              </a:rPr>
              <a:pPr>
                <a:defRPr/>
              </a:pPr>
              <a:t>2/18/2016</a:t>
            </a:fld>
            <a:endParaRPr lang="en-US" dirty="0">
              <a:solidFill>
                <a:srgbClr val="4C4845">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4C4845">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C12B7A4-74D5-4A4B-94E1-07D3B80D583B}" type="slidenum">
              <a:rPr lang="en-US" altLang="en-US"/>
              <a:pPr>
                <a:defRPr/>
              </a:pPr>
              <a:t>‹#›</a:t>
            </a:fld>
            <a:endParaRPr lang="en-US" altLang="en-US"/>
          </a:p>
        </p:txBody>
      </p:sp>
    </p:spTree>
    <p:extLst>
      <p:ext uri="{BB962C8B-B14F-4D97-AF65-F5344CB8AC3E}">
        <p14:creationId xmlns:p14="http://schemas.microsoft.com/office/powerpoint/2010/main" val="2688423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228601" y="206890"/>
            <a:ext cx="4692315" cy="1489564"/>
          </a:xfrm>
          <a:solidFill>
            <a:schemeClr val="bg1"/>
          </a:solidFill>
          <a:ln>
            <a:noFill/>
          </a:ln>
        </p:spPr>
        <p:txBody>
          <a:bodyPr>
            <a:noAutofit/>
          </a:bodyPr>
          <a:lstStyle>
            <a:lvl1pPr algn="ctr">
              <a:lnSpc>
                <a:spcPct val="100000"/>
              </a:lnSpc>
              <a:defRPr sz="2800">
                <a:solidFill>
                  <a:schemeClr val="tx1">
                    <a:lumMod val="50000"/>
                  </a:schemeClr>
                </a:solidFill>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2925709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34200" cy="1066800"/>
          </a:xfrm>
          <a:prstGeom prst="rect">
            <a:avLst/>
          </a:prstGeom>
        </p:spPr>
        <p:txBody>
          <a:bodyPr/>
          <a:lstStyle>
            <a:lvl1pPr marL="230188" indent="0">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65237"/>
            <a:ext cx="8229600" cy="4983163"/>
          </a:xfrm>
          <a:prstGeom prst="rect">
            <a:avLst/>
          </a:prstGeom>
        </p:spPr>
        <p:txBody>
          <a:bodyPr/>
          <a:lstStyle>
            <a:lvl1pPr>
              <a:spcBef>
                <a:spcPts val="0"/>
              </a:spcBef>
              <a:spcAft>
                <a:spcPts val="1200"/>
              </a:spcAft>
              <a:defRPr sz="2400"/>
            </a:lvl1pPr>
            <a:lvl2pPr marL="914400" indent="-457200">
              <a:spcAft>
                <a:spcPts val="1200"/>
              </a:spcAft>
              <a:buClr>
                <a:schemeClr val="accent6">
                  <a:lumMod val="50000"/>
                </a:schemeClr>
              </a:buClr>
              <a:buFont typeface="Calibri" pitchFamily="34" charset="0"/>
              <a:buChar char="»"/>
              <a:defRPr sz="2400"/>
            </a:lvl2pPr>
            <a:lvl3pPr marL="1371600" indent="-457200">
              <a:spcAft>
                <a:spcPts val="1200"/>
              </a:spcAft>
              <a:buClr>
                <a:schemeClr val="accent6">
                  <a:lumMod val="50000"/>
                </a:schemeClr>
              </a:buClr>
              <a:buFont typeface="Wingdings" pitchFamily="2" charset="2"/>
              <a:buChar char="§"/>
              <a:defRPr sz="2400"/>
            </a:lvl3pPr>
            <a:lvl4pPr marL="1828800" indent="-457200">
              <a:spcAft>
                <a:spcPts val="1200"/>
              </a:spcAft>
              <a:buClr>
                <a:schemeClr val="accent6">
                  <a:lumMod val="50000"/>
                </a:schemeClr>
              </a:buClr>
              <a:defRPr sz="2400"/>
            </a:lvl4pPr>
            <a:lvl5pPr>
              <a:spcBef>
                <a:spcPts val="0"/>
              </a:spcBef>
              <a:defRPr/>
            </a:lvl5pPr>
            <a:lvl6pPr>
              <a:spcBef>
                <a:spcPts val="0"/>
              </a:spcBef>
              <a:defRPr/>
            </a:lvl6pPr>
            <a:lvl7pPr>
              <a:spcBef>
                <a:spcPts val="0"/>
              </a:spcBef>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671499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0" y="2825750"/>
            <a:ext cx="9144000" cy="6881962"/>
          </a:xfrm>
          <a:prstGeom prst="rect">
            <a:avLst/>
          </a:prstGeom>
        </p:spPr>
      </p:pic>
      <p:sp>
        <p:nvSpPr>
          <p:cNvPr id="8" name="Rectangle 7"/>
          <p:cNvSpPr/>
          <p:nvPr userDrawn="1"/>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 name="Title 1"/>
          <p:cNvSpPr>
            <a:spLocks noGrp="1"/>
          </p:cNvSpPr>
          <p:nvPr>
            <p:ph type="ctrTitle"/>
          </p:nvPr>
        </p:nvSpPr>
        <p:spPr>
          <a:xfrm>
            <a:off x="2108200" y="1862220"/>
            <a:ext cx="6350000"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075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with photo">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09" y="3232652"/>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 name="Title 1"/>
          <p:cNvSpPr>
            <a:spLocks noGrp="1"/>
          </p:cNvSpPr>
          <p:nvPr>
            <p:ph type="ctrTitle"/>
          </p:nvPr>
        </p:nvSpPr>
        <p:spPr>
          <a:xfrm>
            <a:off x="2108200" y="1727200"/>
            <a:ext cx="6350000"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730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sp>
        <p:nvSpPr>
          <p:cNvPr id="8" name="Rectangle 7"/>
          <p:cNvSpPr/>
          <p:nvPr userDrawn="1"/>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9" name="Rectangle 8"/>
          <p:cNvSpPr/>
          <p:nvPr userDrawn="1"/>
        </p:nvSpPr>
        <p:spPr>
          <a:xfrm>
            <a:off x="0" y="1718733"/>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48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7634377" y="6452558"/>
            <a:ext cx="1371600" cy="276046"/>
          </a:xfrm>
          <a:prstGeom prst="rect">
            <a:avLst/>
          </a:prstGeom>
          <a:solidFill>
            <a:schemeClr val="bg1"/>
          </a:solidFill>
        </p:spPr>
        <p:txBody>
          <a:bodyPr vert="horz" wrap="square" lIns="91440" tIns="45720" rIns="91440" bIns="45720" rtlCol="0" anchor="ctr">
            <a:normAutofit fontScale="55000" lnSpcReduction="20000"/>
          </a:bodyPr>
          <a:lstStyle/>
          <a:p>
            <a:pPr defTabSz="457200" fontAlgn="auto">
              <a:spcAft>
                <a:spcPts val="0"/>
              </a:spcAft>
            </a:pPr>
            <a:endParaRPr lang="en-US" sz="2800" dirty="0" smtClean="0">
              <a:solidFill>
                <a:srgbClr val="FFFFFF"/>
              </a:solidFill>
              <a:latin typeface="Verdana"/>
              <a:cs typeface="Verdana"/>
            </a:endParaRPr>
          </a:p>
        </p:txBody>
      </p:sp>
    </p:spTree>
    <p:extLst>
      <p:ext uri="{BB962C8B-B14F-4D97-AF65-F5344CB8AC3E}">
        <p14:creationId xmlns:p14="http://schemas.microsoft.com/office/powerpoint/2010/main" val="2974377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8" name="Rectangle 7"/>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800">
                <a:solidFill>
                  <a:schemeClr val="tx1"/>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4417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4" name="Rectangle 13"/>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9" name="Text Placeholder 4"/>
          <p:cNvSpPr>
            <a:spLocks noGrp="1"/>
          </p:cNvSpPr>
          <p:nvPr>
            <p:ph type="body" sz="quarter" idx="3"/>
          </p:nvPr>
        </p:nvSpPr>
        <p:spPr>
          <a:xfrm>
            <a:off x="4645025" y="1729854"/>
            <a:ext cx="4041775" cy="639762"/>
          </a:xfrm>
        </p:spPr>
        <p:txBody>
          <a:bodyPr anchor="b">
            <a:noAutofit/>
          </a:bodyPr>
          <a:lstStyle>
            <a:lvl1pPr marL="0" indent="0">
              <a:buNone/>
              <a:defRPr sz="24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645025" y="2369616"/>
            <a:ext cx="4041775" cy="3756547"/>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3" y="6356350"/>
            <a:ext cx="6835150"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
        <p:nvSpPr>
          <p:cNvPr id="17" name="Content Placeholder 5"/>
          <p:cNvSpPr>
            <a:spLocks noGrp="1"/>
          </p:cNvSpPr>
          <p:nvPr>
            <p:ph sz="quarter" idx="12"/>
          </p:nvPr>
        </p:nvSpPr>
        <p:spPr>
          <a:xfrm>
            <a:off x="457200" y="1729853"/>
            <a:ext cx="4041775" cy="4396309"/>
          </a:xfrm>
        </p:spPr>
        <p:txBody>
          <a:bodyPr>
            <a:normAutofit/>
          </a:bodyPr>
          <a:lstStyle>
            <a:lvl1pPr marL="0" indent="0">
              <a:spcAft>
                <a:spcPts val="600"/>
              </a:spcAft>
              <a:buFont typeface="Arial"/>
              <a:buNone/>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userDrawn="1"/>
        </p:nvSpPr>
        <p:spPr>
          <a:xfrm>
            <a:off x="5503599" y="3192536"/>
            <a:ext cx="914400" cy="914400"/>
          </a:xfrm>
          <a:prstGeom prst="rect">
            <a:avLst/>
          </a:prstGeom>
        </p:spPr>
        <p:txBody>
          <a:bodyPr vert="horz" wrap="none" lIns="91440" tIns="45720" rIns="91440" bIns="45720" rtlCol="0" anchor="ctr">
            <a:normAutofit/>
          </a:bodyPr>
          <a:lstStyle/>
          <a:p>
            <a:pPr defTabSz="457200" fontAlgn="auto">
              <a:spcAft>
                <a:spcPts val="0"/>
              </a:spcAft>
            </a:pPr>
            <a:endParaRPr lang="en-US" sz="2800" dirty="0" smtClean="0">
              <a:solidFill>
                <a:srgbClr val="FFFFFF"/>
              </a:solidFill>
              <a:latin typeface="Verdana"/>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800">
                <a:solidFill>
                  <a:schemeClr val="tx1"/>
                </a:solidFill>
              </a:defRPr>
            </a:lvl1pPr>
          </a:lstStyle>
          <a:p>
            <a:r>
              <a:rPr lang="en-US" dirty="0" smtClean="0"/>
              <a:t>Slide master</a:t>
            </a:r>
            <a:endParaRPr lang="en-US" dirty="0"/>
          </a:p>
        </p:txBody>
      </p:sp>
    </p:spTree>
    <p:extLst>
      <p:ext uri="{BB962C8B-B14F-4D97-AF65-F5344CB8AC3E}">
        <p14:creationId xmlns:p14="http://schemas.microsoft.com/office/powerpoint/2010/main" val="3638730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8073" y="6356350"/>
            <a:ext cx="6930040"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
        <p:nvSpPr>
          <p:cNvPr id="15" name="Text Placeholder 4"/>
          <p:cNvSpPr>
            <a:spLocks noGrp="1"/>
          </p:cNvSpPr>
          <p:nvPr>
            <p:ph type="body" sz="quarter" idx="12"/>
          </p:nvPr>
        </p:nvSpPr>
        <p:spPr>
          <a:xfrm>
            <a:off x="560915" y="1729854"/>
            <a:ext cx="3884083"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5"/>
          <p:cNvSpPr>
            <a:spLocks noGrp="1"/>
          </p:cNvSpPr>
          <p:nvPr>
            <p:ph sz="quarter" idx="13"/>
          </p:nvPr>
        </p:nvSpPr>
        <p:spPr>
          <a:xfrm>
            <a:off x="560915" y="2369616"/>
            <a:ext cx="3884083"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4"/>
          </p:nvPr>
        </p:nvSpPr>
        <p:spPr>
          <a:xfrm>
            <a:off x="4802716" y="1729854"/>
            <a:ext cx="3884083" cy="639762"/>
          </a:xfrm>
        </p:spPr>
        <p:txBody>
          <a:bodyPr anchor="b">
            <a:noAutofit/>
          </a:bodyPr>
          <a:lstStyle>
            <a:lvl1pPr marL="0" indent="0">
              <a:buNone/>
              <a:defRPr sz="1800" b="1">
                <a:solidFill>
                  <a:srgbClr val="0404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5"/>
          <p:cNvSpPr>
            <a:spLocks noGrp="1"/>
          </p:cNvSpPr>
          <p:nvPr>
            <p:ph sz="quarter" idx="15"/>
          </p:nvPr>
        </p:nvSpPr>
        <p:spPr>
          <a:xfrm>
            <a:off x="4802716" y="2369616"/>
            <a:ext cx="3884083" cy="3756547"/>
          </a:xfrm>
        </p:spPr>
        <p:txBody>
          <a:bodyPr>
            <a:noAutofit/>
          </a:bodyPr>
          <a:lstStyle>
            <a:lvl1pPr marL="0" indent="0">
              <a:lnSpc>
                <a:spcPct val="100000"/>
              </a:lnSpc>
              <a:spcBef>
                <a:spcPts val="0"/>
              </a:spcBef>
              <a:buFontTx/>
              <a:buNone/>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Rectangle 11"/>
          <p:cNvSpPr/>
          <p:nvPr userDrawn="1"/>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4" name="Rectangle 13"/>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0" name="Title 1"/>
          <p:cNvSpPr>
            <a:spLocks noGrp="1"/>
          </p:cNvSpPr>
          <p:nvPr>
            <p:ph type="title" hasCustomPrompt="1"/>
          </p:nvPr>
        </p:nvSpPr>
        <p:spPr>
          <a:xfrm>
            <a:off x="457200" y="1"/>
            <a:ext cx="8229600" cy="961998"/>
          </a:xfrm>
        </p:spPr>
        <p:txBody>
          <a:bodyPr>
            <a:normAutofit/>
          </a:bodyPr>
          <a:lstStyle>
            <a:lvl1pPr algn="l">
              <a:lnSpc>
                <a:spcPct val="100000"/>
              </a:lnSpc>
              <a:defRPr sz="32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15472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hoto for presentations">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108200" y="1862220"/>
            <a:ext cx="6350000"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374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3" y="6356350"/>
            <a:ext cx="6930040"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
        <p:nvSpPr>
          <p:cNvPr id="8" name="Rectangle 7"/>
          <p:cNvSpPr/>
          <p:nvPr userDrawn="1"/>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2" name="Rectangle 11"/>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800">
                <a:solidFill>
                  <a:schemeClr val="tx1"/>
                </a:solidFill>
              </a:defRPr>
            </a:lvl1pPr>
          </a:lstStyle>
          <a:p>
            <a:r>
              <a:rPr lang="en-US" dirty="0" smtClean="0"/>
              <a:t>Slide master</a:t>
            </a:r>
            <a:endParaRPr lang="en-US" dirty="0"/>
          </a:p>
        </p:txBody>
      </p:sp>
    </p:spTree>
    <p:extLst>
      <p:ext uri="{BB962C8B-B14F-4D97-AF65-F5344CB8AC3E}">
        <p14:creationId xmlns:p14="http://schemas.microsoft.com/office/powerpoint/2010/main" val="2480937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lvl1pPr algn="l">
              <a:defRPr sz="2800">
                <a:solidFill>
                  <a:srgbClr val="FFFFFF"/>
                </a:solidFill>
              </a:defRPr>
            </a:lvl1pPr>
          </a:lstStyle>
          <a:p>
            <a:pPr defTabSz="457200" fontAlgn="auto">
              <a:spcAft>
                <a:spcPts val="0"/>
              </a:spcAft>
              <a:defRPr/>
            </a:pPr>
            <a:r>
              <a:rPr lang="en-US" dirty="0" smtClean="0">
                <a:latin typeface="Verdana"/>
                <a:cs typeface="Verdana"/>
              </a:rPr>
              <a:t>Click to edit Master title style</a:t>
            </a:r>
          </a:p>
        </p:txBody>
      </p:sp>
      <p:sp>
        <p:nvSpPr>
          <p:cNvPr id="9" name="Footer Placeholder 7"/>
          <p:cNvSpPr>
            <a:spLocks noGrp="1"/>
          </p:cNvSpPr>
          <p:nvPr>
            <p:ph type="ftr" sz="quarter" idx="11"/>
          </p:nvPr>
        </p:nvSpPr>
        <p:spPr>
          <a:xfrm>
            <a:off x="618072" y="6356350"/>
            <a:ext cx="6826523"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Tree>
    <p:extLst>
      <p:ext uri="{BB962C8B-B14F-4D97-AF65-F5344CB8AC3E}">
        <p14:creationId xmlns:p14="http://schemas.microsoft.com/office/powerpoint/2010/main" val="278450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marL="0" indent="0">
              <a:defRPr sz="2400"/>
            </a:lvl1pPr>
            <a:lvl2pPr>
              <a:defRPr sz="1800"/>
            </a:lvl2pPr>
            <a:lvl3pPr>
              <a:defRPr sz="1800"/>
            </a:lvl3pPr>
            <a:lvl4pPr>
              <a:defRPr sz="18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8314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6257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extBox 1"/>
          <p:cNvSpPr txBox="1"/>
          <p:nvPr userDrawn="1"/>
        </p:nvSpPr>
        <p:spPr>
          <a:xfrm>
            <a:off x="7634377" y="6452558"/>
            <a:ext cx="1371600" cy="276046"/>
          </a:xfrm>
          <a:prstGeom prst="rect">
            <a:avLst/>
          </a:prstGeom>
          <a:solidFill>
            <a:schemeClr val="bg1"/>
          </a:solidFill>
        </p:spPr>
        <p:txBody>
          <a:bodyPr vert="horz" wrap="square" lIns="91440" tIns="45720" rIns="91440" bIns="45720" rtlCol="0" anchor="ctr">
            <a:normAutofit fontScale="55000" lnSpcReduction="20000"/>
          </a:bodyPr>
          <a:lstStyle/>
          <a:p>
            <a:pPr defTabSz="457200" fontAlgn="auto">
              <a:spcAft>
                <a:spcPts val="0"/>
              </a:spcAft>
            </a:pPr>
            <a:endParaRPr lang="en-US" sz="2800" dirty="0" smtClean="0">
              <a:solidFill>
                <a:srgbClr val="FFFFFF"/>
              </a:solidFill>
              <a:latin typeface="Verdana"/>
              <a:cs typeface="Verdana"/>
            </a:endParaRPr>
          </a:p>
        </p:txBody>
      </p:sp>
    </p:spTree>
    <p:extLst>
      <p:ext uri="{BB962C8B-B14F-4D97-AF65-F5344CB8AC3E}">
        <p14:creationId xmlns:p14="http://schemas.microsoft.com/office/powerpoint/2010/main" val="1549518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and Content for presentations">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800" b="0">
                <a:solidFill>
                  <a:schemeClr val="tx1"/>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pPr defTabSz="457200" fontAlgn="auto">
              <a:spcBef>
                <a:spcPts val="0"/>
              </a:spcBef>
              <a:spcAft>
                <a:spcPts val="0"/>
              </a:spcAft>
            </a:pPr>
            <a:endParaRPr lang="en-US" dirty="0">
              <a:solidFill>
                <a:srgbClr val="484C45"/>
              </a:solidFill>
              <a:latin typeface="Verdana"/>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73175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Slide -- no photo for presentations">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1718733"/>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4800" b="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27872363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Report figures">
    <p:spTree>
      <p:nvGrpSpPr>
        <p:cNvPr id="1" name=""/>
        <p:cNvGrpSpPr/>
        <p:nvPr/>
      </p:nvGrpSpPr>
      <p:grpSpPr>
        <a:xfrm>
          <a:off x="0" y="0"/>
          <a:ext cx="0" cy="0"/>
          <a:chOff x="0" y="0"/>
          <a:chExt cx="0" cy="0"/>
        </a:xfrm>
      </p:grpSpPr>
      <p:sp>
        <p:nvSpPr>
          <p:cNvPr id="16" name="Content Placeholder 5"/>
          <p:cNvSpPr>
            <a:spLocks noGrp="1"/>
          </p:cNvSpPr>
          <p:nvPr>
            <p:ph sz="quarter" idx="13"/>
          </p:nvPr>
        </p:nvSpPr>
        <p:spPr>
          <a:xfrm>
            <a:off x="457200" y="1385180"/>
            <a:ext cx="8229599" cy="4617267"/>
          </a:xfrm>
        </p:spPr>
        <p:txBody>
          <a:bodyPr>
            <a:noAutofit/>
          </a:bodyPr>
          <a:lstStyle>
            <a:lvl1pPr marL="0" indent="0">
              <a:lnSpc>
                <a:spcPct val="100000"/>
              </a:lnSpc>
              <a:spcBef>
                <a:spcPts val="0"/>
              </a:spcBef>
              <a:buFontTx/>
              <a:buNone/>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hasCustomPrompt="1"/>
          </p:nvPr>
        </p:nvSpPr>
        <p:spPr>
          <a:xfrm>
            <a:off x="457200" y="207025"/>
            <a:ext cx="8229600" cy="961998"/>
          </a:xfrm>
        </p:spPr>
        <p:txBody>
          <a:bodyPr>
            <a:normAutofit/>
          </a:bodyPr>
          <a:lstStyle>
            <a:lvl1pPr algn="ctr">
              <a:lnSpc>
                <a:spcPct val="100000"/>
              </a:lnSpc>
              <a:defRPr sz="2400" b="1">
                <a:solidFill>
                  <a:srgbClr val="040404"/>
                </a:solidFill>
              </a:defRPr>
            </a:lvl1pPr>
          </a:lstStyle>
          <a:p>
            <a:r>
              <a:rPr lang="en-US" dirty="0" smtClean="0"/>
              <a:t>Slide master</a:t>
            </a:r>
            <a:endParaRPr lang="en-US" dirty="0"/>
          </a:p>
        </p:txBody>
      </p:sp>
      <p:sp>
        <p:nvSpPr>
          <p:cNvPr id="3" name="Content Placeholder 2"/>
          <p:cNvSpPr>
            <a:spLocks noGrp="1"/>
          </p:cNvSpPr>
          <p:nvPr>
            <p:ph sz="quarter" idx="14" hasCustomPrompt="1"/>
          </p:nvPr>
        </p:nvSpPr>
        <p:spPr>
          <a:xfrm>
            <a:off x="457200" y="6209362"/>
            <a:ext cx="8229600" cy="354012"/>
          </a:xfrm>
        </p:spPr>
        <p:txBody>
          <a:bodyPr/>
          <a:lstStyle>
            <a:lvl1pPr>
              <a:defRPr baseline="0"/>
            </a:lvl1pPr>
          </a:lstStyle>
          <a:p>
            <a:pPr lvl="0"/>
            <a:r>
              <a:rPr lang="en-US" dirty="0" smtClean="0"/>
              <a:t>N size should be 16-point, notes should be 14-point font.</a:t>
            </a:r>
            <a:endParaRPr lang="en-US" dirty="0"/>
          </a:p>
        </p:txBody>
      </p:sp>
    </p:spTree>
    <p:extLst>
      <p:ext uri="{BB962C8B-B14F-4D97-AF65-F5344CB8AC3E}">
        <p14:creationId xmlns:p14="http://schemas.microsoft.com/office/powerpoint/2010/main" val="213011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 no photo for presentations">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9" name="Rectangle 8"/>
          <p:cNvSpPr/>
          <p:nvPr/>
        </p:nvSpPr>
        <p:spPr>
          <a:xfrm>
            <a:off x="0" y="1718733"/>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4800" b="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91440" tIns="45720" rIns="91440" bIns="45720" rtlCol="0" anchor="ctr">
            <a:normAutofit fontScale="55000" lnSpcReduction="20000"/>
          </a:bodyPr>
          <a:lstStyle/>
          <a:p>
            <a:pPr defTabSz="457200" fontAlgn="auto">
              <a:spcAft>
                <a:spcPts val="0"/>
              </a:spcAft>
            </a:pPr>
            <a:endParaRPr lang="en-US" sz="2800" dirty="0" smtClean="0">
              <a:solidFill>
                <a:srgbClr val="FFFFFF"/>
              </a:solidFill>
              <a:latin typeface="Verdana"/>
              <a:cs typeface="Verdana"/>
            </a:endParaRPr>
          </a:p>
        </p:txBody>
      </p:sp>
    </p:spTree>
    <p:extLst>
      <p:ext uri="{BB962C8B-B14F-4D97-AF65-F5344CB8AC3E}">
        <p14:creationId xmlns:p14="http://schemas.microsoft.com/office/powerpoint/2010/main" val="22246420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with photo for presentations">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ctrTitle"/>
          </p:nvPr>
        </p:nvSpPr>
        <p:spPr>
          <a:xfrm>
            <a:off x="2108200" y="1862220"/>
            <a:ext cx="6350000"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5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with photo for presentations">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2"/>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108200" y="1727200"/>
            <a:ext cx="6350000"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4070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Slide with photo for presentations">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2"/>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ctrTitle"/>
          </p:nvPr>
        </p:nvSpPr>
        <p:spPr>
          <a:xfrm>
            <a:off x="2108200" y="1727200"/>
            <a:ext cx="6350000"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152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for presentations">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pPr>
              <a:defRPr/>
            </a:pPr>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242"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6295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14" name="Rectangle 13"/>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9" name="Text Placeholder 4"/>
          <p:cNvSpPr>
            <a:spLocks noGrp="1"/>
          </p:cNvSpPr>
          <p:nvPr>
            <p:ph type="body" sz="quarter" idx="3"/>
          </p:nvPr>
        </p:nvSpPr>
        <p:spPr>
          <a:xfrm>
            <a:off x="4645025" y="1729854"/>
            <a:ext cx="4041775" cy="639762"/>
          </a:xfrm>
        </p:spPr>
        <p:txBody>
          <a:bodyPr anchor="b">
            <a:noAutofit/>
          </a:bodyPr>
          <a:lstStyle>
            <a:lvl1pPr marL="0" indent="0">
              <a:buNone/>
              <a:defRPr sz="24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645025" y="2369616"/>
            <a:ext cx="4041775" cy="3756547"/>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3" y="6356350"/>
            <a:ext cx="6835150" cy="365125"/>
          </a:xfrm>
          <a:prstGeom prst="rect">
            <a:avLst/>
          </a:prstGeom>
        </p:spPr>
        <p:txBody>
          <a:bodyPr/>
          <a:lstStyle>
            <a:lvl1pPr algn="l">
              <a:defRPr/>
            </a:lvl1pPr>
          </a:lstStyle>
          <a:p>
            <a:pPr>
              <a:defRPr/>
            </a:pPr>
            <a:endParaRPr lang="en-US" dirty="0">
              <a:solidFill>
                <a:srgbClr val="484C45"/>
              </a:solidFill>
            </a:endParaRPr>
          </a:p>
        </p:txBody>
      </p:sp>
      <p:sp>
        <p:nvSpPr>
          <p:cNvPr id="17" name="Content Placeholder 5"/>
          <p:cNvSpPr>
            <a:spLocks noGrp="1"/>
          </p:cNvSpPr>
          <p:nvPr>
            <p:ph sz="quarter" idx="12"/>
          </p:nvPr>
        </p:nvSpPr>
        <p:spPr>
          <a:xfrm>
            <a:off x="457200" y="1729853"/>
            <a:ext cx="4041775" cy="4396309"/>
          </a:xfrm>
        </p:spPr>
        <p:txBody>
          <a:bodyPr>
            <a:normAutofit/>
          </a:bodyPr>
          <a:lstStyle>
            <a:lvl1pPr marL="0" indent="0">
              <a:spcAft>
                <a:spcPts val="600"/>
              </a:spcAft>
              <a:buFont typeface="Arial"/>
              <a:buNone/>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91440" tIns="45720" rIns="91440" bIns="45720" rtlCol="0" anchor="ctr">
            <a:normAutofit/>
          </a:bodyPr>
          <a:lstStyle/>
          <a:p>
            <a:pPr defTabSz="457200" fontAlgn="auto">
              <a:spcAft>
                <a:spcPts val="0"/>
              </a:spcAft>
            </a:pPr>
            <a:endParaRPr lang="en-US" sz="2800" dirty="0" smtClean="0">
              <a:solidFill>
                <a:srgbClr val="FFFFFF"/>
              </a:solidFill>
              <a:latin typeface="Verdana"/>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333979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3" y="6356350"/>
            <a:ext cx="6930040" cy="365125"/>
          </a:xfrm>
          <a:prstGeom prst="rect">
            <a:avLst/>
          </a:prstGeom>
        </p:spPr>
        <p:txBody>
          <a:bodyPr/>
          <a:lstStyle>
            <a:lvl1pPr algn="l">
              <a:defRPr/>
            </a:lvl1pPr>
          </a:lstStyle>
          <a:p>
            <a:pPr>
              <a:defRPr/>
            </a:pPr>
            <a:endParaRPr lang="en-US" dirty="0">
              <a:solidFill>
                <a:srgbClr val="484C45"/>
              </a:solidFill>
            </a:endParaRPr>
          </a:p>
        </p:txBody>
      </p:sp>
      <p:sp>
        <p:nvSpPr>
          <p:cNvPr id="8" name="Rectangle 7"/>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12" name="Rectangle 11"/>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3200" b="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3446650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hangingPunct="0">
              <a:defRPr/>
            </a:pPr>
            <a:endParaRPr lang="en-US" b="1" dirty="0">
              <a:solidFill>
                <a:srgbClr val="484C45"/>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196018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hangingPunct="0">
              <a:defRPr/>
            </a:pPr>
            <a:endParaRPr lang="en-US" b="1" dirty="0">
              <a:solidFill>
                <a:srgbClr val="484C45"/>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3520574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hangingPunct="0">
              <a:defRPr/>
            </a:pPr>
            <a:endParaRPr lang="en-US" b="1" dirty="0">
              <a:solidFill>
                <a:srgbClr val="484C45"/>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23805255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72035" name="Rectangle 3"/>
          <p:cNvSpPr>
            <a:spLocks noGrp="1" noChangeArrowheads="1"/>
          </p:cNvSpPr>
          <p:nvPr>
            <p:ph type="ctrTitle"/>
          </p:nvPr>
        </p:nvSpPr>
        <p:spPr>
          <a:xfrm>
            <a:off x="1371600" y="1447800"/>
            <a:ext cx="7391400" cy="1470025"/>
          </a:xfrm>
        </p:spPr>
        <p:txBody>
          <a:bodyPr/>
          <a:lstStyle>
            <a:lvl1pPr>
              <a:defRPr sz="3600"/>
            </a:lvl1pPr>
          </a:lstStyle>
          <a:p>
            <a:r>
              <a:rPr lang="en-US"/>
              <a:t>Click to edit Master title style</a:t>
            </a:r>
          </a:p>
        </p:txBody>
      </p:sp>
      <p:sp>
        <p:nvSpPr>
          <p:cNvPr id="172036" name="Rectangle 4"/>
          <p:cNvSpPr>
            <a:spLocks noGrp="1" noChangeArrowheads="1"/>
          </p:cNvSpPr>
          <p:nvPr>
            <p:ph type="subTitle" idx="1"/>
          </p:nvPr>
        </p:nvSpPr>
        <p:spPr>
          <a:xfrm>
            <a:off x="1371600" y="3352800"/>
            <a:ext cx="7086600" cy="2286000"/>
          </a:xfrm>
        </p:spPr>
        <p:txBody>
          <a:bodyPr/>
          <a:lstStyle>
            <a:lvl1pPr marL="0" indent="0">
              <a:buFontTx/>
              <a:buNone/>
              <a:defRPr sz="2800"/>
            </a:lvl1pPr>
          </a:lstStyle>
          <a:p>
            <a:r>
              <a:rPr lang="en-US"/>
              <a:t>Click to edit Master subtitle style</a:t>
            </a:r>
          </a:p>
        </p:txBody>
      </p:sp>
      <p:sp>
        <p:nvSpPr>
          <p:cNvPr id="7" name="Rectangle 8"/>
          <p:cNvSpPr>
            <a:spLocks noGrp="1" noChangeArrowheads="1"/>
          </p:cNvSpPr>
          <p:nvPr>
            <p:ph type="dt" sz="half" idx="10"/>
          </p:nvPr>
        </p:nvSpPr>
        <p:spPr>
          <a:xfrm>
            <a:off x="1295400" y="6245225"/>
            <a:ext cx="2286000" cy="476250"/>
          </a:xfrm>
          <a:prstGeom prst="rect">
            <a:avLst/>
          </a:prstGeom>
        </p:spPr>
        <p:txBody>
          <a:bodyPr/>
          <a:lstStyle>
            <a:lvl1pPr>
              <a:defRPr/>
            </a:lvl1pPr>
          </a:lstStyle>
          <a:p>
            <a:pPr eaLnBrk="0" hangingPunct="0">
              <a:defRPr/>
            </a:pPr>
            <a:endParaRPr lang="en-US" b="1" dirty="0">
              <a:solidFill>
                <a:srgbClr val="484C45"/>
              </a:solidFill>
            </a:endParaRPr>
          </a:p>
        </p:txBody>
      </p:sp>
      <p:sp>
        <p:nvSpPr>
          <p:cNvPr id="8" name="Rectangle 9"/>
          <p:cNvSpPr>
            <a:spLocks noGrp="1" noChangeArrowheads="1"/>
          </p:cNvSpPr>
          <p:nvPr>
            <p:ph type="ftr" sz="quarter" idx="11"/>
          </p:nvPr>
        </p:nvSpPr>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41730847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5240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5240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hangingPunct="0">
              <a:defRPr/>
            </a:pPr>
            <a:endParaRPr lang="en-US" b="1" dirty="0">
              <a:solidFill>
                <a:srgbClr val="484C45"/>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6340187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1020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524000"/>
            <a:ext cx="7848600" cy="4572000"/>
          </a:xfrm>
        </p:spPr>
        <p:txBody>
          <a:bodyPr/>
          <a:lstStyle/>
          <a:p>
            <a:pPr lvl="0"/>
            <a:endParaRPr lang="en-US" noProof="0" dirty="0" smtClean="0"/>
          </a:p>
        </p:txBody>
      </p:sp>
      <p:sp>
        <p:nvSpPr>
          <p:cNvPr id="4" name="Date Placeholder 3"/>
          <p:cNvSpPr>
            <a:spLocks noGrp="1" noChangeArrowheads="1"/>
          </p:cNvSpPr>
          <p:nvPr>
            <p:ph type="dt" sz="half" idx="10"/>
          </p:nvPr>
        </p:nvSpPr>
        <p:spPr>
          <a:xfrm>
            <a:off x="1295400" y="6245225"/>
            <a:ext cx="2286000" cy="476250"/>
          </a:xfrm>
          <a:prstGeom prst="rect">
            <a:avLst/>
          </a:prstGeom>
          <a:ln/>
        </p:spPr>
        <p:txBody>
          <a:bodyPr/>
          <a:lstStyle>
            <a:lvl1pPr>
              <a:defRPr/>
            </a:lvl1pPr>
          </a:lstStyle>
          <a:p>
            <a:pPr eaLnBrk="0" hangingPunct="0">
              <a:defRPr/>
            </a:pPr>
            <a:endParaRPr lang="en-US" b="1" dirty="0">
              <a:solidFill>
                <a:srgbClr val="484C45"/>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solidFill>
                <a:srgbClr val="484C45"/>
              </a:solidFill>
            </a:endParaRPr>
          </a:p>
        </p:txBody>
      </p:sp>
    </p:spTree>
    <p:extLst>
      <p:ext uri="{BB962C8B-B14F-4D97-AF65-F5344CB8AC3E}">
        <p14:creationId xmlns:p14="http://schemas.microsoft.com/office/powerpoint/2010/main" val="394801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for presentations">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700" b="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242"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3410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Slide -- no photo">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727200"/>
            <a:ext cx="9144000" cy="730250"/>
          </a:xfrm>
          <a:prstGeom prst="rect">
            <a:avLst/>
          </a:prstGeom>
          <a:solidFill>
            <a:srgbClr val="DDD9C3"/>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4402" tIns="42201" rIns="84402" bIns="42201" anchor="ctr"/>
          <a:lstStyle/>
          <a:p>
            <a:pPr algn="ctr">
              <a:defRPr/>
            </a:pPr>
            <a:endParaRPr lang="en-US" b="1" dirty="0">
              <a:solidFill>
                <a:srgbClr val="FFFFFF"/>
              </a:solidFill>
              <a:latin typeface="Verdana"/>
            </a:endParaRPr>
          </a:p>
        </p:txBody>
      </p:sp>
      <p:sp>
        <p:nvSpPr>
          <p:cNvPr id="4" name="Rectangle 3"/>
          <p:cNvSpPr>
            <a:spLocks noChangeArrowheads="1"/>
          </p:cNvSpPr>
          <p:nvPr/>
        </p:nvSpPr>
        <p:spPr bwMode="auto">
          <a:xfrm>
            <a:off x="0" y="1719264"/>
            <a:ext cx="9144000" cy="219075"/>
          </a:xfrm>
          <a:prstGeom prst="rect">
            <a:avLst/>
          </a:prstGeom>
          <a:solidFill>
            <a:schemeClr val="bg1">
              <a:alpha val="5294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84402" tIns="42201" rIns="84402" bIns="42201" anchor="ctr"/>
          <a:lstStyle/>
          <a:p>
            <a:pPr algn="ctr">
              <a:defRPr/>
            </a:pPr>
            <a:endParaRPr lang="en-US" b="1" dirty="0">
              <a:solidFill>
                <a:srgbClr val="FFFFFF"/>
              </a:solidFill>
              <a:latin typeface="Verdana"/>
            </a:endParaRPr>
          </a:p>
        </p:txBody>
      </p:sp>
      <p:pic>
        <p:nvPicPr>
          <p:cNvPr id="5"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4962" y="481014"/>
            <a:ext cx="304213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4431">
                <a:solidFill>
                  <a:srgbClr val="39363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480008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8" name="Rectangle 7"/>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736996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055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1350" b="1"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sz="1350"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7425751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9334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8"/>
          <p:cNvSpPr/>
          <p:nvPr userDrawn="1"/>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12" name="Rectangle 11"/>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Tree>
    <p:extLst>
      <p:ext uri="{BB962C8B-B14F-4D97-AF65-F5344CB8AC3E}">
        <p14:creationId xmlns:p14="http://schemas.microsoft.com/office/powerpoint/2010/main" val="11551379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42156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userDrawn="1"/>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8" name="Rectangle 7"/>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b="1"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1205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p:cNvSpPr>
            <a:spLocks noGrp="1"/>
          </p:cNvSpPr>
          <p:nvPr>
            <p:ph type="body" sz="quarter" idx="3"/>
          </p:nvPr>
        </p:nvSpPr>
        <p:spPr>
          <a:xfrm>
            <a:off x="4645025" y="1729854"/>
            <a:ext cx="4041775" cy="639762"/>
          </a:xfrm>
        </p:spPr>
        <p:txBody>
          <a:bodyPr anchor="b">
            <a:noAutofit/>
          </a:bodyPr>
          <a:lstStyle>
            <a:lvl1pPr marL="0" indent="0">
              <a:buNone/>
              <a:defRPr sz="24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645025" y="2369616"/>
            <a:ext cx="4041775" cy="3756547"/>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3" y="6356350"/>
            <a:ext cx="6835150" cy="365125"/>
          </a:xfrm>
          <a:prstGeom prst="rect">
            <a:avLst/>
          </a:prstGeom>
        </p:spPr>
        <p:txBody>
          <a:bodyPr/>
          <a:lstStyle>
            <a:lvl1pPr algn="l">
              <a:defRPr/>
            </a:lvl1pPr>
          </a:lstStyle>
          <a:p>
            <a:endParaRPr lang="en-US" dirty="0"/>
          </a:p>
        </p:txBody>
      </p:sp>
      <p:sp>
        <p:nvSpPr>
          <p:cNvPr id="17" name="Content Placeholder 5"/>
          <p:cNvSpPr>
            <a:spLocks noGrp="1"/>
          </p:cNvSpPr>
          <p:nvPr>
            <p:ph sz="quarter" idx="12"/>
          </p:nvPr>
        </p:nvSpPr>
        <p:spPr>
          <a:xfrm>
            <a:off x="457200" y="1729853"/>
            <a:ext cx="4041775" cy="4396309"/>
          </a:xfrm>
        </p:spPr>
        <p:txBody>
          <a:bodyPr>
            <a:normAutofit/>
          </a:bodyPr>
          <a:lstStyle>
            <a:lvl1pPr marL="0" indent="0">
              <a:spcAft>
                <a:spcPts val="600"/>
              </a:spcAft>
              <a:buFont typeface="Arial"/>
              <a:buNone/>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700" b="0">
                <a:solidFill>
                  <a:srgbClr val="4C4845"/>
                </a:solidFill>
              </a:defRPr>
            </a:lvl1pPr>
          </a:lstStyle>
          <a:p>
            <a:r>
              <a:rPr lang="en-US" dirty="0" smtClean="0"/>
              <a:t>Slide master</a:t>
            </a:r>
            <a:endParaRPr lang="en-US" dirty="0"/>
          </a:p>
        </p:txBody>
      </p:sp>
    </p:spTree>
    <p:extLst>
      <p:ext uri="{BB962C8B-B14F-4D97-AF65-F5344CB8AC3E}">
        <p14:creationId xmlns:p14="http://schemas.microsoft.com/office/powerpoint/2010/main" val="376811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3" y="6356350"/>
            <a:ext cx="6930040" cy="365125"/>
          </a:xfrm>
          <a:prstGeom prst="rect">
            <a:avLst/>
          </a:prstGeom>
        </p:spPr>
        <p:txBody>
          <a:bodyPr/>
          <a:lstStyle>
            <a:lvl1pPr algn="l">
              <a:defRPr/>
            </a:lvl1pPr>
          </a:lstStyle>
          <a:p>
            <a:endParaRPr lang="en-US" dirty="0"/>
          </a:p>
        </p:txBody>
      </p:sp>
      <p:sp>
        <p:nvSpPr>
          <p:cNvPr id="8" name="Rectangle 7"/>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400" b="1">
                <a:solidFill>
                  <a:srgbClr val="4C4845"/>
                </a:solidFill>
              </a:defRPr>
            </a:lvl1pPr>
          </a:lstStyle>
          <a:p>
            <a:r>
              <a:rPr lang="en-US" dirty="0" smtClean="0"/>
              <a:t>Slide master</a:t>
            </a:r>
            <a:endParaRPr lang="en-US" dirty="0"/>
          </a:p>
        </p:txBody>
      </p:sp>
      <p:pic>
        <p:nvPicPr>
          <p:cNvPr id="6"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20242" y="6519875"/>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88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userDrawn="1"/>
        </p:nvSpPr>
        <p:spPr>
          <a:xfrm>
            <a:off x="0" y="5181600"/>
            <a:ext cx="9144000" cy="1676400"/>
          </a:xfrm>
          <a:prstGeom prst="rect">
            <a:avLst/>
          </a:prstGeom>
          <a:solidFill>
            <a:srgbClr val="FFFFFF"/>
          </a:solidFill>
          <a:ln w="508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TextBox 4"/>
          <p:cNvSpPr txBox="1"/>
          <p:nvPr userDrawn="1"/>
        </p:nvSpPr>
        <p:spPr>
          <a:xfrm>
            <a:off x="5029200" y="5334000"/>
            <a:ext cx="3962400" cy="954088"/>
          </a:xfrm>
          <a:prstGeom prst="rect">
            <a:avLst/>
          </a:prstGeom>
          <a:noFill/>
        </p:spPr>
        <p:txBody>
          <a:bodyPr>
            <a:spAutoFit/>
          </a:bodyPr>
          <a:lstStyle/>
          <a:p>
            <a:pPr algn="r" fontAlgn="auto">
              <a:spcBef>
                <a:spcPts val="0"/>
              </a:spcBef>
              <a:spcAft>
                <a:spcPts val="0"/>
              </a:spcAft>
              <a:tabLst>
                <a:tab pos="8859838" algn="r"/>
              </a:tabLst>
              <a:defRPr/>
            </a:pPr>
            <a:r>
              <a:rPr lang="en-US" sz="1400" dirty="0">
                <a:solidFill>
                  <a:srgbClr val="000000"/>
                </a:solidFill>
                <a:latin typeface="Calibri"/>
                <a:cs typeface="Times New Roman" pitchFamily="18" charset="0"/>
              </a:rPr>
              <a:t>426 South Yellowstone Drive, Suite 250 </a:t>
            </a:r>
          </a:p>
          <a:p>
            <a:pPr algn="r" fontAlgn="auto">
              <a:spcBef>
                <a:spcPts val="0"/>
              </a:spcBef>
              <a:spcAft>
                <a:spcPts val="0"/>
              </a:spcAft>
              <a:tabLst>
                <a:tab pos="8859838" algn="r"/>
              </a:tabLst>
              <a:defRPr/>
            </a:pPr>
            <a:r>
              <a:rPr lang="en-US" sz="1400" dirty="0">
                <a:solidFill>
                  <a:srgbClr val="000000"/>
                </a:solidFill>
                <a:latin typeface="Calibri"/>
                <a:cs typeface="Times New Roman" pitchFamily="18" charset="0"/>
              </a:rPr>
              <a:t>Madison, WI 53719</a:t>
            </a:r>
            <a:endParaRPr lang="en-US" sz="1400" i="1" dirty="0">
              <a:solidFill>
                <a:srgbClr val="000000"/>
              </a:solidFill>
              <a:latin typeface="Calibri"/>
              <a:cs typeface="Times New Roman" pitchFamily="18" charset="0"/>
            </a:endParaRPr>
          </a:p>
          <a:p>
            <a:pPr algn="r" fontAlgn="auto">
              <a:spcBef>
                <a:spcPts val="0"/>
              </a:spcBef>
              <a:spcAft>
                <a:spcPts val="0"/>
              </a:spcAft>
              <a:tabLst>
                <a:tab pos="4343400" algn="dec"/>
                <a:tab pos="8859838" algn="r"/>
              </a:tabLst>
              <a:defRPr/>
            </a:pPr>
            <a:r>
              <a:rPr lang="en-US" sz="1400" dirty="0">
                <a:solidFill>
                  <a:srgbClr val="000000"/>
                </a:solidFill>
                <a:latin typeface="Calibri"/>
                <a:cs typeface="Times New Roman" pitchFamily="18" charset="0"/>
              </a:rPr>
              <a:t>Phone (608) 831-1180</a:t>
            </a:r>
          </a:p>
          <a:p>
            <a:pPr algn="r" fontAlgn="auto">
              <a:spcBef>
                <a:spcPts val="0"/>
              </a:spcBef>
              <a:spcAft>
                <a:spcPts val="0"/>
              </a:spcAft>
              <a:tabLst>
                <a:tab pos="4343400" algn="dec"/>
                <a:tab pos="8859838" algn="r"/>
              </a:tabLst>
              <a:defRPr/>
            </a:pPr>
            <a:r>
              <a:rPr lang="en-US" sz="1400" dirty="0">
                <a:solidFill>
                  <a:srgbClr val="000000"/>
                </a:solidFill>
                <a:latin typeface="Calibri"/>
                <a:cs typeface="Times New Roman" pitchFamily="18" charset="0"/>
              </a:rPr>
              <a:t>www.nccd-crc.org</a:t>
            </a:r>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334000"/>
            <a:ext cx="2593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0"/>
            <a:ext cx="9144000" cy="1066800"/>
          </a:xfrm>
          <a:prstGeom prst="rect">
            <a:avLst/>
          </a:prstGeom>
          <a:solidFill>
            <a:srgbClr val="FFFFFF"/>
          </a:solidFill>
          <a:ln w="508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9" name="TextBox 8"/>
          <p:cNvSpPr txBox="1"/>
          <p:nvPr userDrawn="1"/>
        </p:nvSpPr>
        <p:spPr>
          <a:xfrm>
            <a:off x="1600200" y="228600"/>
            <a:ext cx="6019800" cy="523875"/>
          </a:xfrm>
          <a:prstGeom prst="rect">
            <a:avLst/>
          </a:prstGeom>
          <a:noFill/>
        </p:spPr>
        <p:txBody>
          <a:bodyPr>
            <a:spAutoFit/>
          </a:bodyPr>
          <a:lstStyle/>
          <a:p>
            <a:pPr algn="ctr" fontAlgn="auto">
              <a:spcBef>
                <a:spcPts val="0"/>
              </a:spcBef>
              <a:spcAft>
                <a:spcPts val="0"/>
              </a:spcAft>
              <a:defRPr/>
            </a:pPr>
            <a:r>
              <a:rPr lang="en-US" sz="1400" i="1" dirty="0">
                <a:solidFill>
                  <a:srgbClr val="000000"/>
                </a:solidFill>
                <a:latin typeface="Calibri"/>
                <a:cs typeface="Times New Roman" pitchFamily="18" charset="0"/>
              </a:rPr>
              <a:t>The Children’s Research Center is</a:t>
            </a:r>
            <a:r>
              <a:rPr lang="en-US" sz="1400" i="1" dirty="0">
                <a:solidFill>
                  <a:srgbClr val="000000"/>
                </a:solidFill>
                <a:latin typeface="Calibri"/>
              </a:rPr>
              <a:t> a</a:t>
            </a:r>
            <a:r>
              <a:rPr lang="en-US" sz="1400" i="1" dirty="0">
                <a:solidFill>
                  <a:srgbClr val="000000"/>
                </a:solidFill>
                <a:latin typeface="Calibri"/>
                <a:ea typeface="Calibri"/>
                <a:cs typeface="Times New Roman"/>
              </a:rPr>
              <a:t> nonprofit social research organization and division of the </a:t>
            </a:r>
            <a:r>
              <a:rPr lang="en-US" sz="1400" i="1" dirty="0">
                <a:solidFill>
                  <a:srgbClr val="000000"/>
                </a:solidFill>
                <a:latin typeface="Calibri"/>
                <a:cs typeface="Times New Roman" pitchFamily="18" charset="0"/>
              </a:rPr>
              <a:t>National Council on Crime and Delinquency </a:t>
            </a:r>
            <a:endParaRPr lang="en-US" sz="1400" dirty="0">
              <a:solidFill>
                <a:srgbClr val="000000"/>
              </a:solidFill>
              <a:latin typeface="Calibri"/>
            </a:endParaRPr>
          </a:p>
        </p:txBody>
      </p:sp>
      <p:sp>
        <p:nvSpPr>
          <p:cNvPr id="2" name="Title 1"/>
          <p:cNvSpPr>
            <a:spLocks noGrp="1"/>
          </p:cNvSpPr>
          <p:nvPr>
            <p:ph type="ctrTitle"/>
          </p:nvPr>
        </p:nvSpPr>
        <p:spPr>
          <a:xfrm>
            <a:off x="609600" y="1600200"/>
            <a:ext cx="7772400" cy="1470025"/>
          </a:xfrm>
          <a:ln>
            <a:noFill/>
          </a:ln>
        </p:spPr>
        <p:txBody>
          <a:bodyPr/>
          <a:lstStyle>
            <a:lvl1pPr marL="0" indent="0" algn="ctr">
              <a:defRPr lang="en-US" sz="3200" i="0" baseline="0" smtClean="0"/>
            </a:lvl1pPr>
          </a:lstStyle>
          <a:p>
            <a:r>
              <a:rPr lang="en-US" dirty="0" smtClean="0"/>
              <a:t>Click to edit Master title style</a:t>
            </a:r>
            <a:endParaRPr lang="en-US" dirty="0"/>
          </a:p>
        </p:txBody>
      </p:sp>
      <p:sp>
        <p:nvSpPr>
          <p:cNvPr id="3" name="Subtitle 2"/>
          <p:cNvSpPr>
            <a:spLocks noGrp="1"/>
          </p:cNvSpPr>
          <p:nvPr>
            <p:ph type="subTitle" idx="1"/>
          </p:nvPr>
        </p:nvSpPr>
        <p:spPr>
          <a:xfrm>
            <a:off x="1295400" y="3505200"/>
            <a:ext cx="6400800" cy="12192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5479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934200" cy="1066800"/>
          </a:xfrm>
        </p:spPr>
        <p:txBody>
          <a:bodyPr/>
          <a:lstStyle>
            <a:lvl1pPr marL="119063" indent="0">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24153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7.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
        <p:nvSpPr>
          <p:cNvPr id="5" name="Footer Placeholder 7"/>
          <p:cNvSpPr>
            <a:spLocks noGrp="1"/>
          </p:cNvSpPr>
          <p:nvPr>
            <p:ph type="ftr" sz="quarter" idx="3"/>
          </p:nvPr>
        </p:nvSpPr>
        <p:spPr>
          <a:xfrm>
            <a:off x="457200" y="6356350"/>
            <a:ext cx="8229600" cy="365125"/>
          </a:xfrm>
          <a:prstGeom prst="rect">
            <a:avLst/>
          </a:prstGeom>
        </p:spPr>
        <p:txBody>
          <a:bodyPr/>
          <a:lstStyle>
            <a:lvl1pPr algn="l">
              <a:defRPr sz="1600"/>
            </a:lvl1pPr>
          </a:lstStyle>
          <a:p>
            <a:r>
              <a:rPr lang="en-US" smtClean="0"/>
              <a:t>N size should be 16 pt. Notes should be 14 pt.</a:t>
            </a:r>
            <a:endParaRPr lang="en-US" dirty="0"/>
          </a:p>
        </p:txBody>
      </p:sp>
    </p:spTree>
    <p:extLst>
      <p:ext uri="{BB962C8B-B14F-4D97-AF65-F5344CB8AC3E}">
        <p14:creationId xmlns:p14="http://schemas.microsoft.com/office/powerpoint/2010/main" val="583605441"/>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9" r:id="rId8"/>
    <p:sldLayoutId id="2147484176" r:id="rId9"/>
  </p:sldLayoutIdLst>
  <p:txStyles>
    <p:titleStyle>
      <a:lvl1pPr algn="ctr" defTabSz="457200" rtl="0" eaLnBrk="1" latinLnBrk="0" hangingPunct="1">
        <a:spcBef>
          <a:spcPct val="0"/>
        </a:spcBef>
        <a:buNone/>
        <a:defRPr sz="2400" b="1" kern="1200">
          <a:solidFill>
            <a:schemeClr val="tx1"/>
          </a:solidFill>
          <a:latin typeface="Verdana"/>
          <a:ea typeface="+mj-ea"/>
          <a:cs typeface="Verdana"/>
        </a:defRPr>
      </a:lvl1pPr>
    </p:titleStyle>
    <p:bodyStyle>
      <a:lvl1pPr marL="342900" indent="-342900" algn="l" defTabSz="457200" rtl="0" eaLnBrk="1" latinLnBrk="0" hangingPunct="1">
        <a:lnSpc>
          <a:spcPct val="100000"/>
        </a:lnSpc>
        <a:spcBef>
          <a:spcPts val="0"/>
        </a:spcBef>
        <a:spcAft>
          <a:spcPts val="0"/>
        </a:spcAft>
        <a:buFontTx/>
        <a:buNone/>
        <a:defRPr sz="1600" kern="1200">
          <a:solidFill>
            <a:schemeClr val="tx1"/>
          </a:solidFill>
          <a:latin typeface="Verdana"/>
          <a:ea typeface="+mn-ea"/>
          <a:cs typeface="Verdana"/>
        </a:defRPr>
      </a:lvl1pPr>
      <a:lvl2pPr marL="457200" indent="-457200" algn="l" defTabSz="457200" rtl="0" eaLnBrk="1" latinLnBrk="0" hangingPunct="1">
        <a:lnSpc>
          <a:spcPct val="100000"/>
        </a:lnSpc>
        <a:spcBef>
          <a:spcPts val="0"/>
        </a:spcBef>
        <a:spcAft>
          <a:spcPts val="0"/>
        </a:spcAft>
        <a:buFont typeface="Arial"/>
        <a:buChar char="•"/>
        <a:defRPr sz="1600" kern="1200">
          <a:solidFill>
            <a:schemeClr val="tx1"/>
          </a:solidFill>
          <a:latin typeface="Verdana"/>
          <a:ea typeface="+mn-ea"/>
          <a:cs typeface="Verdana"/>
        </a:defRPr>
      </a:lvl2pPr>
      <a:lvl3pPr marL="914400" indent="-457200" algn="l" defTabSz="457200" rtl="0" eaLnBrk="1" latinLnBrk="0" hangingPunct="1">
        <a:lnSpc>
          <a:spcPct val="100000"/>
        </a:lnSpc>
        <a:spcBef>
          <a:spcPts val="0"/>
        </a:spcBef>
        <a:spcAft>
          <a:spcPts val="0"/>
        </a:spcAft>
        <a:buFont typeface="Verdana" pitchFamily="34" charset="0"/>
        <a:buChar char="»"/>
        <a:defRPr sz="1600" kern="1200">
          <a:solidFill>
            <a:schemeClr val="tx1"/>
          </a:solidFill>
          <a:latin typeface="Verdana"/>
          <a:ea typeface="+mn-ea"/>
          <a:cs typeface="Verdana"/>
        </a:defRPr>
      </a:lvl3pPr>
      <a:lvl4pPr marL="1371600" indent="-457200" algn="l" defTabSz="457200" rtl="0" eaLnBrk="1" latinLnBrk="0" hangingPunct="1">
        <a:lnSpc>
          <a:spcPct val="100000"/>
        </a:lnSpc>
        <a:spcBef>
          <a:spcPts val="0"/>
        </a:spcBef>
        <a:spcAft>
          <a:spcPts val="0"/>
        </a:spcAft>
        <a:buFont typeface="Wingdings" pitchFamily="2" charset="2"/>
        <a:buChar char="§"/>
        <a:defRPr sz="1600" kern="1200">
          <a:solidFill>
            <a:schemeClr val="tx1"/>
          </a:solidFill>
          <a:latin typeface="Verdana"/>
          <a:ea typeface="+mn-ea"/>
          <a:cs typeface="Verdana"/>
        </a:defRPr>
      </a:lvl4pPr>
      <a:lvl5pPr marL="8890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First level</a:t>
            </a:r>
          </a:p>
          <a:p>
            <a:pPr lvl="2"/>
            <a:r>
              <a:rPr lang="en-US" altLang="en-US" smtClean="0"/>
              <a:t>Second level</a:t>
            </a:r>
          </a:p>
          <a:p>
            <a:pPr lvl="3"/>
            <a:r>
              <a:rPr lang="en-US" altLang="en-US"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Verdana"/>
                <a:cs typeface="Verdana"/>
              </a:defRPr>
            </a:lvl1pPr>
          </a:lstStyle>
          <a:p>
            <a:pPr defTabSz="457200">
              <a:defRPr/>
            </a:pPr>
            <a:fld id="{265C7025-4A03-42B4-821D-7E058EBFF026}" type="datetimeFigureOut">
              <a:rPr lang="en-US">
                <a:solidFill>
                  <a:srgbClr val="4C4845">
                    <a:tint val="75000"/>
                  </a:srgbClr>
                </a:solidFill>
              </a:rPr>
              <a:pPr defTabSz="457200">
                <a:defRPr/>
              </a:pPr>
              <a:t>2/18/2016</a:t>
            </a:fld>
            <a:endParaRPr lang="en-US" dirty="0">
              <a:solidFill>
                <a:srgbClr val="4C4845">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Verdana"/>
                <a:cs typeface="Verdana"/>
              </a:defRPr>
            </a:lvl1pPr>
          </a:lstStyle>
          <a:p>
            <a:pPr defTabSz="457200">
              <a:defRPr/>
            </a:pPr>
            <a:endParaRPr lang="en-US">
              <a:solidFill>
                <a:srgbClr val="4C4845">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969594"/>
                </a:solidFill>
                <a:latin typeface="Verdana" panose="020B0604030504040204" pitchFamily="34" charset="0"/>
              </a:defRPr>
            </a:lvl1pPr>
          </a:lstStyle>
          <a:p>
            <a:pPr defTabSz="457200">
              <a:defRPr/>
            </a:pPr>
            <a:fld id="{8230DAAC-8781-4AF5-A257-D31BEF08F4AE}" type="slidenum">
              <a:rPr lang="en-US" altLang="en-US">
                <a:cs typeface="Lucida Sans Unicode" panose="020B0602030504020204" pitchFamily="34" charset="0"/>
              </a:rPr>
              <a:pPr defTabSz="457200">
                <a:defRPr/>
              </a:pPr>
              <a:t>‹#›</a:t>
            </a:fld>
            <a:endParaRPr lang="en-US" altLang="en-US">
              <a:cs typeface="Lucida Sans Unicode" panose="020B0602030504020204" pitchFamily="34" charset="0"/>
            </a:endParaRPr>
          </a:p>
        </p:txBody>
      </p:sp>
    </p:spTree>
    <p:extLst>
      <p:ext uri="{BB962C8B-B14F-4D97-AF65-F5344CB8AC3E}">
        <p14:creationId xmlns:p14="http://schemas.microsoft.com/office/powerpoint/2010/main" val="565970492"/>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Lst>
  <p:txStyles>
    <p:titleStyle>
      <a:lvl1pPr algn="ctr" defTabSz="457200" rtl="0" eaLnBrk="0" fontAlgn="base" hangingPunct="0">
        <a:spcBef>
          <a:spcPct val="0"/>
        </a:spcBef>
        <a:spcAft>
          <a:spcPct val="0"/>
        </a:spcAft>
        <a:defRPr sz="2400" kern="1200">
          <a:solidFill>
            <a:schemeClr val="tx1"/>
          </a:solidFill>
          <a:latin typeface="Verdana"/>
          <a:ea typeface="Verdana" pitchFamily="34" charset="0"/>
          <a:cs typeface="Verdana"/>
        </a:defRPr>
      </a:lvl1pPr>
      <a:lvl2pPr algn="ctr" defTabSz="457200" rtl="0" eaLnBrk="0" fontAlgn="base" hangingPunct="0">
        <a:spcBef>
          <a:spcPct val="0"/>
        </a:spcBef>
        <a:spcAft>
          <a:spcPct val="0"/>
        </a:spcAft>
        <a:defRPr sz="2400">
          <a:solidFill>
            <a:schemeClr val="tx1"/>
          </a:solidFill>
          <a:latin typeface="Verdana" pitchFamily="34" charset="0"/>
          <a:ea typeface="Verdana" pitchFamily="34" charset="0"/>
          <a:cs typeface="Verdana" pitchFamily="34" charset="0"/>
        </a:defRPr>
      </a:lvl2pPr>
      <a:lvl3pPr algn="ctr" defTabSz="457200" rtl="0" eaLnBrk="0" fontAlgn="base" hangingPunct="0">
        <a:spcBef>
          <a:spcPct val="0"/>
        </a:spcBef>
        <a:spcAft>
          <a:spcPct val="0"/>
        </a:spcAft>
        <a:defRPr sz="2400">
          <a:solidFill>
            <a:schemeClr val="tx1"/>
          </a:solidFill>
          <a:latin typeface="Verdana" pitchFamily="34" charset="0"/>
          <a:ea typeface="Verdana" pitchFamily="34" charset="0"/>
          <a:cs typeface="Verdana" pitchFamily="34" charset="0"/>
        </a:defRPr>
      </a:lvl3pPr>
      <a:lvl4pPr algn="ctr" defTabSz="457200" rtl="0" eaLnBrk="0" fontAlgn="base" hangingPunct="0">
        <a:spcBef>
          <a:spcPct val="0"/>
        </a:spcBef>
        <a:spcAft>
          <a:spcPct val="0"/>
        </a:spcAft>
        <a:defRPr sz="2400">
          <a:solidFill>
            <a:schemeClr val="tx1"/>
          </a:solidFill>
          <a:latin typeface="Verdana" pitchFamily="34" charset="0"/>
          <a:ea typeface="Verdana" pitchFamily="34" charset="0"/>
          <a:cs typeface="Verdana" pitchFamily="34" charset="0"/>
        </a:defRPr>
      </a:lvl4pPr>
      <a:lvl5pPr algn="ctr" defTabSz="457200" rtl="0" eaLnBrk="0" fontAlgn="base" hangingPunct="0">
        <a:spcBef>
          <a:spcPct val="0"/>
        </a:spcBef>
        <a:spcAft>
          <a:spcPct val="0"/>
        </a:spcAft>
        <a:defRPr sz="2400">
          <a:solidFill>
            <a:schemeClr val="tx1"/>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2400">
          <a:solidFill>
            <a:schemeClr val="tx1"/>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0"/>
        </a:spcBef>
        <a:spcAft>
          <a:spcPct val="0"/>
        </a:spcAft>
        <a:defRPr kern="1200">
          <a:solidFill>
            <a:schemeClr val="tx1"/>
          </a:solidFill>
          <a:latin typeface="Verdana"/>
          <a:ea typeface="Verdana" pitchFamily="34" charset="0"/>
          <a:cs typeface="Verdana"/>
        </a:defRPr>
      </a:lvl1pPr>
      <a:lvl2pPr marL="457200" indent="-457200" algn="l" defTabSz="457200" rtl="0" eaLnBrk="0" fontAlgn="base" hangingPunct="0">
        <a:spcBef>
          <a:spcPct val="0"/>
        </a:spcBef>
        <a:spcAft>
          <a:spcPct val="0"/>
        </a:spcAft>
        <a:buFont typeface="Arial" panose="020B0604020202020204" pitchFamily="34" charset="0"/>
        <a:buChar char="•"/>
        <a:defRPr kern="1200">
          <a:solidFill>
            <a:schemeClr val="tx1"/>
          </a:solidFill>
          <a:latin typeface="Verdana"/>
          <a:ea typeface="Verdana" pitchFamily="34" charset="0"/>
          <a:cs typeface="Verdana"/>
        </a:defRPr>
      </a:lvl2pPr>
      <a:lvl3pPr marL="914400" indent="-457200" algn="l" defTabSz="457200" rtl="0" eaLnBrk="0" fontAlgn="base" hangingPunct="0">
        <a:spcBef>
          <a:spcPct val="0"/>
        </a:spcBef>
        <a:spcAft>
          <a:spcPct val="0"/>
        </a:spcAft>
        <a:buFont typeface="Verdana" panose="020B0604030504040204" pitchFamily="34" charset="0"/>
        <a:buChar char="»"/>
        <a:defRPr kern="1200">
          <a:solidFill>
            <a:schemeClr val="tx1"/>
          </a:solidFill>
          <a:latin typeface="Verdana"/>
          <a:ea typeface="Verdana" pitchFamily="34" charset="0"/>
          <a:cs typeface="Verdana"/>
        </a:defRPr>
      </a:lvl3pPr>
      <a:lvl4pPr marL="1371600" indent="-457200" algn="l" defTabSz="457200" rtl="0" eaLnBrk="0" fontAlgn="base" hangingPunct="0">
        <a:spcBef>
          <a:spcPct val="0"/>
        </a:spcBef>
        <a:spcAft>
          <a:spcPct val="0"/>
        </a:spcAft>
        <a:buFont typeface="Wingdings" panose="05000000000000000000" pitchFamily="2" charset="2"/>
        <a:buChar char="§"/>
        <a:defRPr kern="1200">
          <a:solidFill>
            <a:schemeClr val="tx1"/>
          </a:solidFill>
          <a:latin typeface="Verdana"/>
          <a:ea typeface="Verdana" pitchFamily="34" charset="0"/>
          <a:cs typeface="Verdana"/>
        </a:defRPr>
      </a:lvl4pPr>
      <a:lvl5pPr marL="889000" indent="-228600" algn="l" defTabSz="457200" rtl="0" eaLnBrk="0" fontAlgn="base" hangingPunct="0">
        <a:spcBef>
          <a:spcPct val="0"/>
        </a:spcBef>
        <a:spcAft>
          <a:spcPct val="0"/>
        </a:spcAft>
        <a:buFont typeface="Arial" panose="020B0604020202020204" pitchFamily="34" charset="0"/>
        <a:buChar char="»"/>
        <a:defRPr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pic>
        <p:nvPicPr>
          <p:cNvPr id="2050" name="Picture 2" descr="\\sharepoint.nccdcrc.org@SSL\DavWWWRoot\workgroups\communications\LogosTemplates\CRC logos and templates\CRC RGB for screen.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753050" y="6503298"/>
            <a:ext cx="1113951" cy="21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315794"/>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Lst>
  <p:txStyles>
    <p:titleStyle>
      <a:lvl1pPr algn="ctr" defTabSz="457200" rtl="0" eaLnBrk="1" latinLnBrk="0" hangingPunct="1">
        <a:spcBef>
          <a:spcPct val="0"/>
        </a:spcBef>
        <a:buNone/>
        <a:defRPr sz="2400" kern="1200">
          <a:solidFill>
            <a:schemeClr val="tx1"/>
          </a:solidFill>
          <a:latin typeface="Verdana"/>
          <a:ea typeface="+mj-ea"/>
          <a:cs typeface="Verdana"/>
        </a:defRPr>
      </a:lvl1pPr>
    </p:titleStyle>
    <p:bodyStyle>
      <a:lvl1pPr marL="342900" indent="-342900" algn="l" defTabSz="457200" rtl="0" eaLnBrk="1" latinLnBrk="0" hangingPunct="1">
        <a:lnSpc>
          <a:spcPct val="100000"/>
        </a:lnSpc>
        <a:spcBef>
          <a:spcPts val="0"/>
        </a:spcBef>
        <a:spcAft>
          <a:spcPts val="0"/>
        </a:spcAft>
        <a:buFontTx/>
        <a:buNone/>
        <a:defRPr sz="1800" kern="1200">
          <a:solidFill>
            <a:schemeClr val="tx1"/>
          </a:solidFill>
          <a:latin typeface="Verdana"/>
          <a:ea typeface="+mn-ea"/>
          <a:cs typeface="Verdana"/>
        </a:defRPr>
      </a:lvl1pPr>
      <a:lvl2pPr marL="457200" indent="-457200" algn="l" defTabSz="457200" rtl="0" eaLnBrk="1" latinLnBrk="0" hangingPunct="1">
        <a:lnSpc>
          <a:spcPct val="100000"/>
        </a:lnSpc>
        <a:spcBef>
          <a:spcPts val="0"/>
        </a:spcBef>
        <a:spcAft>
          <a:spcPts val="0"/>
        </a:spcAft>
        <a:buFont typeface="Arial"/>
        <a:buChar char="•"/>
        <a:defRPr sz="1800" kern="1200">
          <a:solidFill>
            <a:schemeClr val="tx1"/>
          </a:solidFill>
          <a:latin typeface="Verdana"/>
          <a:ea typeface="+mn-ea"/>
          <a:cs typeface="Verdana"/>
        </a:defRPr>
      </a:lvl2pPr>
      <a:lvl3pPr marL="914400" indent="-457200" algn="l" defTabSz="457200" rtl="0" eaLnBrk="1" latinLnBrk="0" hangingPunct="1">
        <a:lnSpc>
          <a:spcPct val="100000"/>
        </a:lnSpc>
        <a:spcBef>
          <a:spcPts val="0"/>
        </a:spcBef>
        <a:spcAft>
          <a:spcPts val="0"/>
        </a:spcAft>
        <a:buFont typeface="Verdana" pitchFamily="34" charset="0"/>
        <a:buChar char="»"/>
        <a:defRPr sz="1800" kern="1200">
          <a:solidFill>
            <a:schemeClr val="tx1"/>
          </a:solidFill>
          <a:latin typeface="Verdana"/>
          <a:ea typeface="+mn-ea"/>
          <a:cs typeface="Verdana"/>
        </a:defRPr>
      </a:lvl3pPr>
      <a:lvl4pPr marL="1371600" indent="-457200" algn="l" defTabSz="457200" rtl="0" eaLnBrk="1" latinLnBrk="0" hangingPunct="1">
        <a:lnSpc>
          <a:spcPct val="100000"/>
        </a:lnSpc>
        <a:spcBef>
          <a:spcPts val="0"/>
        </a:spcBef>
        <a:spcAft>
          <a:spcPts val="0"/>
        </a:spcAft>
        <a:buFont typeface="Wingdings" pitchFamily="2" charset="2"/>
        <a:buChar char="§"/>
        <a:defRPr sz="1800" kern="1200">
          <a:solidFill>
            <a:schemeClr val="tx1"/>
          </a:solidFill>
          <a:latin typeface="Verdana"/>
          <a:ea typeface="+mn-ea"/>
          <a:cs typeface="Verdana"/>
        </a:defRPr>
      </a:lvl4pPr>
      <a:lvl5pPr marL="8890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
        <p:nvSpPr>
          <p:cNvPr id="5" name="Footer Placeholder 7"/>
          <p:cNvSpPr>
            <a:spLocks noGrp="1"/>
          </p:cNvSpPr>
          <p:nvPr>
            <p:ph type="ftr" sz="quarter" idx="3"/>
          </p:nvPr>
        </p:nvSpPr>
        <p:spPr>
          <a:xfrm>
            <a:off x="457200" y="6356350"/>
            <a:ext cx="8229600" cy="365125"/>
          </a:xfrm>
          <a:prstGeom prst="rect">
            <a:avLst/>
          </a:prstGeom>
        </p:spPr>
        <p:txBody>
          <a:bodyPr/>
          <a:lstStyle>
            <a:lvl1pPr algn="l">
              <a:defRPr sz="1600"/>
            </a:lvl1pPr>
          </a:lstStyle>
          <a:p>
            <a:pPr eaLnBrk="0" hangingPunct="0">
              <a:defRPr/>
            </a:pPr>
            <a:endParaRPr lang="en-US" b="1" dirty="0">
              <a:solidFill>
                <a:srgbClr val="484C45"/>
              </a:solidFill>
            </a:endParaRPr>
          </a:p>
        </p:txBody>
      </p:sp>
    </p:spTree>
    <p:extLst>
      <p:ext uri="{BB962C8B-B14F-4D97-AF65-F5344CB8AC3E}">
        <p14:creationId xmlns:p14="http://schemas.microsoft.com/office/powerpoint/2010/main" val="2203801880"/>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 id="2147484252" r:id="rId13"/>
    <p:sldLayoutId id="2147484253" r:id="rId14"/>
    <p:sldLayoutId id="2147484254" r:id="rId15"/>
    <p:sldLayoutId id="2147484255" r:id="rId16"/>
    <p:sldLayoutId id="2147484256" r:id="rId17"/>
    <p:sldLayoutId id="2147484257" r:id="rId18"/>
    <p:sldLayoutId id="2147484258" r:id="rId19"/>
    <p:sldLayoutId id="2147484259" r:id="rId20"/>
    <p:sldLayoutId id="2147484260" r:id="rId21"/>
  </p:sldLayoutIdLst>
  <p:txStyles>
    <p:titleStyle>
      <a:lvl1pPr algn="ctr" defTabSz="457200" rtl="0" eaLnBrk="1" latinLnBrk="0" hangingPunct="1">
        <a:spcBef>
          <a:spcPct val="0"/>
        </a:spcBef>
        <a:buNone/>
        <a:defRPr sz="2400" b="1" kern="1200">
          <a:solidFill>
            <a:schemeClr val="tx1"/>
          </a:solidFill>
          <a:latin typeface="Verdana"/>
          <a:ea typeface="+mj-ea"/>
          <a:cs typeface="Verdana"/>
        </a:defRPr>
      </a:lvl1pPr>
    </p:titleStyle>
    <p:bodyStyle>
      <a:lvl1pPr marL="342900" indent="-342900" algn="l" defTabSz="457200" rtl="0" eaLnBrk="1" latinLnBrk="0" hangingPunct="1">
        <a:lnSpc>
          <a:spcPct val="100000"/>
        </a:lnSpc>
        <a:spcBef>
          <a:spcPts val="0"/>
        </a:spcBef>
        <a:spcAft>
          <a:spcPts val="0"/>
        </a:spcAft>
        <a:buFontTx/>
        <a:buNone/>
        <a:defRPr sz="1600" kern="1200">
          <a:solidFill>
            <a:schemeClr val="tx1"/>
          </a:solidFill>
          <a:latin typeface="Verdana"/>
          <a:ea typeface="+mn-ea"/>
          <a:cs typeface="Verdana"/>
        </a:defRPr>
      </a:lvl1pPr>
      <a:lvl2pPr marL="457200" indent="-457200" algn="l" defTabSz="457200" rtl="0" eaLnBrk="1" latinLnBrk="0" hangingPunct="1">
        <a:lnSpc>
          <a:spcPct val="100000"/>
        </a:lnSpc>
        <a:spcBef>
          <a:spcPts val="0"/>
        </a:spcBef>
        <a:spcAft>
          <a:spcPts val="0"/>
        </a:spcAft>
        <a:buFont typeface="Verdana" panose="020B0604030504040204" pitchFamily="34" charset="0"/>
        <a:buChar char="•"/>
        <a:defRPr sz="1600" kern="1200">
          <a:solidFill>
            <a:schemeClr val="tx1"/>
          </a:solidFill>
          <a:latin typeface="Verdana"/>
          <a:ea typeface="+mn-ea"/>
          <a:cs typeface="Verdana"/>
        </a:defRPr>
      </a:lvl2pPr>
      <a:lvl3pPr marL="914400" indent="-457200" algn="l" defTabSz="457200" rtl="0" eaLnBrk="1" latinLnBrk="0" hangingPunct="1">
        <a:lnSpc>
          <a:spcPct val="100000"/>
        </a:lnSpc>
        <a:spcBef>
          <a:spcPts val="0"/>
        </a:spcBef>
        <a:spcAft>
          <a:spcPts val="0"/>
        </a:spcAft>
        <a:buFont typeface="Verdana" pitchFamily="34" charset="0"/>
        <a:buChar char="»"/>
        <a:defRPr sz="1600" kern="1200">
          <a:solidFill>
            <a:schemeClr val="tx1"/>
          </a:solidFill>
          <a:latin typeface="Verdana"/>
          <a:ea typeface="+mn-ea"/>
          <a:cs typeface="Verdana"/>
        </a:defRPr>
      </a:lvl3pPr>
      <a:lvl4pPr marL="1371600" indent="-457200" algn="l" defTabSz="457200" rtl="0" eaLnBrk="1" latinLnBrk="0" hangingPunct="1">
        <a:lnSpc>
          <a:spcPct val="100000"/>
        </a:lnSpc>
        <a:spcBef>
          <a:spcPts val="0"/>
        </a:spcBef>
        <a:spcAft>
          <a:spcPts val="0"/>
        </a:spcAft>
        <a:buFont typeface="Wingdings" pitchFamily="2" charset="2"/>
        <a:buChar char="§"/>
        <a:defRPr sz="1600" kern="1200">
          <a:solidFill>
            <a:schemeClr val="tx1"/>
          </a:solidFill>
          <a:latin typeface="Verdana"/>
          <a:ea typeface="+mn-ea"/>
          <a:cs typeface="Verdana"/>
        </a:defRPr>
      </a:lvl4pPr>
      <a:lvl5pPr marL="8890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4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2.tmp"/></Relationships>
</file>

<file path=ppt/slides/_rels/slide3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slide" Target="slide27.xml"/></Relationships>
</file>

<file path=ppt/slides/_rels/slide3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ctrTitle"/>
          </p:nvPr>
        </p:nvSpPr>
        <p:spPr>
          <a:xfrm>
            <a:off x="914400" y="1905000"/>
            <a:ext cx="7467600" cy="2023979"/>
          </a:xfrm>
        </p:spPr>
        <p:txBody>
          <a:bodyPr>
            <a:noAutofit/>
          </a:bodyPr>
          <a:lstStyle/>
          <a:p>
            <a:pPr algn="ctr">
              <a:defRPr/>
            </a:pPr>
            <a:r>
              <a:rPr sz="2800" dirty="0">
                <a:solidFill>
                  <a:srgbClr val="4C4845"/>
                </a:solidFill>
              </a:rPr>
              <a:t>California</a:t>
            </a:r>
            <a:br>
              <a:rPr sz="2800" dirty="0">
                <a:solidFill>
                  <a:srgbClr val="4C4845"/>
                </a:solidFill>
              </a:rPr>
            </a:br>
            <a:r>
              <a:rPr sz="2800" dirty="0">
                <a:solidFill>
                  <a:srgbClr val="4C4845"/>
                </a:solidFill>
              </a:rPr>
              <a:t>Structured Decision Making</a:t>
            </a:r>
            <a:r>
              <a:rPr sz="2800" baseline="30000" dirty="0">
                <a:solidFill>
                  <a:srgbClr val="4C4845"/>
                </a:solidFill>
              </a:rPr>
              <a:t>®</a:t>
            </a:r>
            <a:r>
              <a:rPr sz="2800" dirty="0">
                <a:solidFill>
                  <a:srgbClr val="4C4845"/>
                </a:solidFill>
              </a:rPr>
              <a:t> Model</a:t>
            </a:r>
            <a:br>
              <a:rPr sz="2800" dirty="0">
                <a:solidFill>
                  <a:srgbClr val="4C4845"/>
                </a:solidFill>
              </a:rPr>
            </a:br>
            <a:r>
              <a:rPr sz="2800" dirty="0">
                <a:solidFill>
                  <a:srgbClr val="4C4845"/>
                </a:solidFill>
              </a:rPr>
              <a:t>Advanced Supervisor Training</a:t>
            </a:r>
          </a:p>
        </p:txBody>
      </p:sp>
    </p:spTree>
    <p:extLst>
      <p:ext uri="{BB962C8B-B14F-4D97-AF65-F5344CB8AC3E}">
        <p14:creationId xmlns:p14="http://schemas.microsoft.com/office/powerpoint/2010/main" val="170748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54550" y="2148586"/>
            <a:ext cx="4041775" cy="3558842"/>
          </a:xfrm>
        </p:spPr>
      </p:pic>
      <p:sp>
        <p:nvSpPr>
          <p:cNvPr id="4" name="Content Placeholder 3"/>
          <p:cNvSpPr>
            <a:spLocks noGrp="1"/>
          </p:cNvSpPr>
          <p:nvPr>
            <p:ph sz="quarter" idx="12"/>
          </p:nvPr>
        </p:nvSpPr>
        <p:spPr>
          <a:xfrm>
            <a:off x="457200" y="1447801"/>
            <a:ext cx="4041775" cy="4678362"/>
          </a:xfrm>
        </p:spPr>
        <p:txBody>
          <a:bodyPr>
            <a:normAutofit/>
          </a:bodyPr>
          <a:lstStyle/>
          <a:p>
            <a:pPr marL="463550" indent="-463550">
              <a:spcAft>
                <a:spcPts val="0"/>
              </a:spcAft>
              <a:buFont typeface="Verdana" panose="020B0604030504040204" pitchFamily="34" charset="0"/>
              <a:buChar char="•"/>
            </a:pPr>
            <a:r>
              <a:rPr lang="en-US" sz="2000" dirty="0" smtClean="0"/>
              <a:t>Facilitate any group consultation about/with families using the structures and definitions of the key SDM assessment.</a:t>
            </a:r>
          </a:p>
          <a:p>
            <a:pPr marL="463550" indent="-463550">
              <a:spcAft>
                <a:spcPts val="0"/>
              </a:spcAft>
              <a:buFont typeface="Verdana" panose="020B0604030504040204" pitchFamily="34" charset="0"/>
              <a:buChar char="•"/>
            </a:pPr>
            <a:endParaRPr lang="en-US" sz="2000" dirty="0"/>
          </a:p>
          <a:p>
            <a:pPr marL="463550" indent="-463550">
              <a:spcAft>
                <a:spcPts val="0"/>
              </a:spcAft>
              <a:buFont typeface="Verdana" panose="020B0604030504040204" pitchFamily="34" charset="0"/>
              <a:buChar char="•"/>
            </a:pPr>
            <a:r>
              <a:rPr lang="en-US" sz="2000" dirty="0" smtClean="0"/>
              <a:t>Combine “Voice of SDM” with other mapping and consultation frameworks to enhance critical thinking.</a:t>
            </a:r>
            <a:endParaRPr lang="en-US" sz="2000" dirty="0"/>
          </a:p>
        </p:txBody>
      </p:sp>
      <p:sp>
        <p:nvSpPr>
          <p:cNvPr id="5" name="Title 4"/>
          <p:cNvSpPr>
            <a:spLocks noGrp="1"/>
          </p:cNvSpPr>
          <p:nvPr>
            <p:ph type="title"/>
          </p:nvPr>
        </p:nvSpPr>
        <p:spPr/>
        <p:txBody>
          <a:bodyPr/>
          <a:lstStyle/>
          <a:p>
            <a:r>
              <a:rPr lang="en-US" sz="2400" dirty="0" smtClean="0"/>
              <a:t>The “Voice of SDM</a:t>
            </a:r>
            <a:r>
              <a:rPr lang="en-US" altLang="en-US" sz="2400" baseline="30000" dirty="0" smtClean="0"/>
              <a:t>®</a:t>
            </a:r>
            <a:r>
              <a:rPr lang="en-US" sz="2400" dirty="0" smtClean="0"/>
              <a:t>” in Group </a:t>
            </a:r>
            <a:r>
              <a:rPr lang="en-US" sz="2400" dirty="0"/>
              <a:t>S</a:t>
            </a:r>
            <a:r>
              <a:rPr lang="en-US" sz="2400" dirty="0" smtClean="0"/>
              <a:t>upervision and Case </a:t>
            </a:r>
            <a:r>
              <a:rPr lang="en-US" sz="2400" dirty="0"/>
              <a:t>C</a:t>
            </a:r>
            <a:r>
              <a:rPr lang="en-US" sz="2400" dirty="0" smtClean="0"/>
              <a:t>onsultation</a:t>
            </a:r>
            <a:endParaRPr lang="en-US" sz="2400" dirty="0"/>
          </a:p>
        </p:txBody>
      </p:sp>
    </p:spTree>
    <p:extLst>
      <p:ext uri="{BB962C8B-B14F-4D97-AF65-F5344CB8AC3E}">
        <p14:creationId xmlns:p14="http://schemas.microsoft.com/office/powerpoint/2010/main" val="3765774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2"/>
          <p:cNvSpPr>
            <a:spLocks noGrp="1"/>
          </p:cNvSpPr>
          <p:nvPr>
            <p:ph type="title"/>
          </p:nvPr>
        </p:nvSpPr>
        <p:spPr/>
        <p:txBody>
          <a:bodyPr/>
          <a:lstStyle/>
          <a:p>
            <a:r>
              <a:rPr lang="en-US" altLang="en-US" sz="2400" dirty="0" smtClean="0">
                <a:solidFill>
                  <a:srgbClr val="4C4845"/>
                </a:solidFill>
                <a:latin typeface="Verdana" panose="020B0604030504040204" pitchFamily="34" charset="0"/>
                <a:cs typeface="Verdana" panose="020B0604030504040204" pitchFamily="34" charset="0"/>
              </a:rPr>
              <a:t>Critical Role of the Supervisor in Group </a:t>
            </a:r>
            <a:r>
              <a:rPr lang="en-US" altLang="en-US" sz="2400" dirty="0">
                <a:solidFill>
                  <a:srgbClr val="4C4845"/>
                </a:solidFill>
                <a:latin typeface="Verdana" panose="020B0604030504040204" pitchFamily="34" charset="0"/>
                <a:cs typeface="Verdana" panose="020B0604030504040204" pitchFamily="34" charset="0"/>
              </a:rPr>
              <a:t>S</a:t>
            </a:r>
            <a:r>
              <a:rPr lang="en-US" altLang="en-US" sz="2400" dirty="0" smtClean="0">
                <a:solidFill>
                  <a:srgbClr val="4C4845"/>
                </a:solidFill>
                <a:latin typeface="Verdana" panose="020B0604030504040204" pitchFamily="34" charset="0"/>
                <a:cs typeface="Verdana" panose="020B0604030504040204" pitchFamily="34" charset="0"/>
              </a:rPr>
              <a:t>upervision</a:t>
            </a:r>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3119709878"/>
              </p:ext>
            </p:extLst>
          </p:nvPr>
        </p:nvGraphicFramePr>
        <p:xfrm>
          <a:off x="1185068" y="1828800"/>
          <a:ext cx="6773863" cy="3965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3753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itle 4"/>
          <p:cNvSpPr>
            <a:spLocks noGrp="1"/>
          </p:cNvSpPr>
          <p:nvPr>
            <p:ph type="title"/>
          </p:nvPr>
        </p:nvSpPr>
        <p:spPr/>
        <p:txBody>
          <a:bodyPr/>
          <a:lstStyle/>
          <a:p>
            <a:r>
              <a:rPr lang="en-US" altLang="en-US" sz="2400" dirty="0" smtClean="0">
                <a:solidFill>
                  <a:srgbClr val="4C4845"/>
                </a:solidFill>
                <a:latin typeface="Verdana" panose="020B0604030504040204" pitchFamily="34" charset="0"/>
                <a:cs typeface="Verdana" panose="020B0604030504040204" pitchFamily="34" charset="0"/>
              </a:rPr>
              <a:t>What is group supervision?</a:t>
            </a:r>
          </a:p>
        </p:txBody>
      </p:sp>
      <p:sp>
        <p:nvSpPr>
          <p:cNvPr id="87042" name="Content Placeholder 3"/>
          <p:cNvSpPr>
            <a:spLocks noGrp="1"/>
          </p:cNvSpPr>
          <p:nvPr>
            <p:ph sz="quarter" idx="4294967295"/>
          </p:nvPr>
        </p:nvSpPr>
        <p:spPr>
          <a:xfrm>
            <a:off x="457200" y="1632284"/>
            <a:ext cx="4267200" cy="4678363"/>
          </a:xfrm>
        </p:spPr>
        <p:txBody>
          <a:bodyPr>
            <a:normAutofit/>
          </a:bodyPr>
          <a:lstStyle/>
          <a:p>
            <a:pPr>
              <a:spcAft>
                <a:spcPct val="0"/>
              </a:spcAft>
              <a:buFontTx/>
              <a:buNone/>
            </a:pPr>
            <a:r>
              <a:rPr lang="en-US" altLang="en-US" sz="2000" dirty="0" smtClean="0">
                <a:latin typeface="Verdana" panose="020B0604030504040204" pitchFamily="34" charset="0"/>
                <a:cs typeface="Verdana" panose="020B0604030504040204" pitchFamily="34" charset="0"/>
              </a:rPr>
              <a:t>A learning environment.</a:t>
            </a:r>
          </a:p>
          <a:p>
            <a:pPr>
              <a:spcAft>
                <a:spcPct val="0"/>
              </a:spcAft>
              <a:buFontTx/>
              <a:buNone/>
            </a:pPr>
            <a:endParaRPr lang="en-US" altLang="en-US" sz="2000" dirty="0" smtClean="0">
              <a:latin typeface="Verdana" panose="020B0604030504040204" pitchFamily="34" charset="0"/>
              <a:cs typeface="Verdana" panose="020B0604030504040204" pitchFamily="34" charset="0"/>
            </a:endParaRPr>
          </a:p>
          <a:p>
            <a:pPr>
              <a:spcAft>
                <a:spcPct val="0"/>
              </a:spcAft>
              <a:buFontTx/>
              <a:buNone/>
            </a:pPr>
            <a:r>
              <a:rPr lang="en-US" altLang="en-US" sz="2000" dirty="0" smtClean="0">
                <a:latin typeface="Verdana" panose="020B0604030504040204" pitchFamily="34" charset="0"/>
                <a:cs typeface="Verdana" panose="020B0604030504040204" pitchFamily="34" charset="0"/>
              </a:rPr>
              <a:t>It is a place to:</a:t>
            </a:r>
          </a:p>
          <a:p>
            <a:pPr>
              <a:spcAft>
                <a:spcPct val="0"/>
              </a:spcAft>
              <a:buFontTx/>
              <a:buNone/>
            </a:pPr>
            <a:endParaRPr lang="en-US" altLang="en-US" sz="2000" dirty="0" smtClean="0">
              <a:latin typeface="Verdana" panose="020B0604030504040204" pitchFamily="34" charset="0"/>
              <a:cs typeface="Verdana" panose="020B0604030504040204" pitchFamily="34" charset="0"/>
            </a:endParaRPr>
          </a:p>
          <a:p>
            <a:pPr marL="914400" lvl="1" indent="-450850">
              <a:spcAft>
                <a:spcPct val="0"/>
              </a:spcAft>
              <a:buFont typeface="Verdana" panose="020B0604030504040204" pitchFamily="34" charset="0"/>
              <a:buChar char="•"/>
            </a:pPr>
            <a:r>
              <a:rPr lang="en-US" altLang="en-US" sz="2000" dirty="0" smtClean="0">
                <a:latin typeface="Verdana" panose="020B0604030504040204" pitchFamily="34" charset="0"/>
                <a:cs typeface="Verdana" panose="020B0604030504040204" pitchFamily="34" charset="0"/>
              </a:rPr>
              <a:t>Think</a:t>
            </a:r>
          </a:p>
          <a:p>
            <a:pPr marL="914400" lvl="1" indent="-450850">
              <a:spcAft>
                <a:spcPct val="0"/>
              </a:spcAft>
              <a:buFont typeface="Verdana" panose="020B0604030504040204" pitchFamily="34" charset="0"/>
              <a:buChar char="•"/>
            </a:pPr>
            <a:r>
              <a:rPr lang="en-US" altLang="en-US" sz="2000" dirty="0" smtClean="0">
                <a:latin typeface="Verdana" panose="020B0604030504040204" pitchFamily="34" charset="0"/>
                <a:cs typeface="Verdana" panose="020B0604030504040204" pitchFamily="34" charset="0"/>
              </a:rPr>
              <a:t>Learn</a:t>
            </a:r>
          </a:p>
          <a:p>
            <a:pPr marL="914400" lvl="1" indent="-450850">
              <a:spcAft>
                <a:spcPct val="0"/>
              </a:spcAft>
              <a:buFont typeface="Verdana" panose="020B0604030504040204" pitchFamily="34" charset="0"/>
              <a:buChar char="•"/>
            </a:pPr>
            <a:r>
              <a:rPr lang="en-US" altLang="en-US" sz="2000" dirty="0" smtClean="0">
                <a:latin typeface="Verdana" panose="020B0604030504040204" pitchFamily="34" charset="0"/>
                <a:cs typeface="Verdana" panose="020B0604030504040204" pitchFamily="34" charset="0"/>
              </a:rPr>
              <a:t>Reflect</a:t>
            </a:r>
          </a:p>
          <a:p>
            <a:pPr marL="914400" lvl="1" indent="-450850">
              <a:spcAft>
                <a:spcPct val="0"/>
              </a:spcAft>
              <a:buFont typeface="Verdana" panose="020B0604030504040204" pitchFamily="34" charset="0"/>
              <a:buChar char="•"/>
            </a:pPr>
            <a:r>
              <a:rPr lang="en-US" altLang="en-US" sz="2000" dirty="0" smtClean="0">
                <a:latin typeface="Verdana" panose="020B0604030504040204" pitchFamily="34" charset="0"/>
                <a:cs typeface="Verdana" panose="020B0604030504040204" pitchFamily="34" charset="0"/>
              </a:rPr>
              <a:t>Collaborate</a:t>
            </a:r>
          </a:p>
          <a:p>
            <a:pPr marL="914400" lvl="1" indent="-450850">
              <a:spcAft>
                <a:spcPct val="0"/>
              </a:spcAft>
              <a:buFont typeface="Verdana" panose="020B0604030504040204" pitchFamily="34" charset="0"/>
              <a:buChar char="•"/>
            </a:pPr>
            <a:r>
              <a:rPr lang="en-US" altLang="en-US" sz="2000" dirty="0" smtClean="0">
                <a:latin typeface="Verdana" panose="020B0604030504040204" pitchFamily="34" charset="0"/>
                <a:cs typeface="Verdana" panose="020B0604030504040204" pitchFamily="34" charset="0"/>
              </a:rPr>
              <a:t>Offer mutual support</a:t>
            </a:r>
          </a:p>
          <a:p>
            <a:pPr marL="914400" lvl="1" indent="-450850">
              <a:spcAft>
                <a:spcPct val="0"/>
              </a:spcAft>
              <a:buFont typeface="Verdana" panose="020B0604030504040204" pitchFamily="34" charset="0"/>
              <a:buChar char="•"/>
            </a:pPr>
            <a:r>
              <a:rPr lang="en-US" altLang="en-US" sz="2000" dirty="0" smtClean="0">
                <a:latin typeface="Verdana" panose="020B0604030504040204" pitchFamily="34" charset="0"/>
                <a:cs typeface="Verdana" panose="020B0604030504040204" pitchFamily="34" charset="0"/>
              </a:rPr>
              <a:t>Grow</a:t>
            </a:r>
          </a:p>
          <a:p>
            <a:pPr>
              <a:spcAft>
                <a:spcPct val="0"/>
              </a:spcAft>
              <a:buFontTx/>
              <a:buNone/>
            </a:pPr>
            <a:endParaRPr lang="en-US" altLang="en-US" sz="2000" dirty="0" smtClean="0">
              <a:latin typeface="Verdana" panose="020B0604030504040204" pitchFamily="34" charset="0"/>
              <a:cs typeface="Verdana" panose="020B0604030504040204" pitchFamily="34" charset="0"/>
            </a:endParaRPr>
          </a:p>
        </p:txBody>
      </p:sp>
      <p:pic>
        <p:nvPicPr>
          <p:cNvPr id="87044" name="Picture 2" descr="C:\Users\heatherh\AppData\Local\Microsoft\Windows\Temporary Internet Files\Content.IE5\P6514W76\MP900448490[1].jpg"/>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638800" y="1612231"/>
            <a:ext cx="2505075" cy="4373563"/>
          </a:xfrm>
          <a:noFill/>
        </p:spPr>
      </p:pic>
    </p:spTree>
    <p:extLst>
      <p:ext uri="{BB962C8B-B14F-4D97-AF65-F5344CB8AC3E}">
        <p14:creationId xmlns:p14="http://schemas.microsoft.com/office/powerpoint/2010/main" val="314296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z="2400" dirty="0" smtClean="0">
                <a:solidFill>
                  <a:srgbClr val="4C4845"/>
                </a:solidFill>
                <a:latin typeface="Verdana" panose="020B0604030504040204" pitchFamily="34" charset="0"/>
                <a:cs typeface="Verdana" panose="020B0604030504040204" pitchFamily="34" charset="0"/>
              </a:rPr>
              <a:t>A Dialogue Structure for Any Conversation</a:t>
            </a:r>
          </a:p>
        </p:txBody>
      </p:sp>
      <p:graphicFrame>
        <p:nvGraphicFramePr>
          <p:cNvPr id="5" name="Table 4"/>
          <p:cNvGraphicFramePr>
            <a:graphicFrameLocks noGrp="1"/>
          </p:cNvGraphicFramePr>
          <p:nvPr>
            <p:extLst>
              <p:ext uri="{D42A27DB-BD31-4B8C-83A1-F6EECF244321}">
                <p14:modId xmlns:p14="http://schemas.microsoft.com/office/powerpoint/2010/main" val="95648396"/>
              </p:ext>
            </p:extLst>
          </p:nvPr>
        </p:nvGraphicFramePr>
        <p:xfrm>
          <a:off x="304800" y="1295400"/>
          <a:ext cx="8534400" cy="5085269"/>
        </p:xfrm>
        <a:graphic>
          <a:graphicData uri="http://schemas.openxmlformats.org/drawingml/2006/table">
            <a:tbl>
              <a:tblPr/>
              <a:tblGrid>
                <a:gridCol w="5729934"/>
                <a:gridCol w="2804466"/>
              </a:tblGrid>
              <a:tr h="438118">
                <a:tc>
                  <a:txBody>
                    <a:bodyPr/>
                    <a:lstStyle/>
                    <a:p>
                      <a:pPr marL="0" marR="0" algn="ctr">
                        <a:spcBef>
                          <a:spcPts val="0"/>
                        </a:spcBef>
                        <a:spcAft>
                          <a:spcPts val="0"/>
                        </a:spcAft>
                      </a:pPr>
                      <a:r>
                        <a:rPr lang="en-US" sz="140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Key </a:t>
                      </a:r>
                      <a:r>
                        <a:rPr lang="en-US" sz="14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question to guide each stage of the process</a:t>
                      </a:r>
                      <a:endPar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85BA"/>
                    </a:solidFill>
                  </a:tcPr>
                </a:tc>
                <a:tc>
                  <a:txBody>
                    <a:bodyPr/>
                    <a:lstStyle/>
                    <a:p>
                      <a:pPr marL="0" marR="0" algn="ctr">
                        <a:spcBef>
                          <a:spcPts val="0"/>
                        </a:spcBef>
                        <a:spcAft>
                          <a:spcPts val="0"/>
                        </a:spcAft>
                      </a:pPr>
                      <a:r>
                        <a:rPr lang="en-US" sz="14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Stage of conversation</a:t>
                      </a:r>
                      <a:endParaRPr lang="en-US" sz="14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85BA"/>
                    </a:solidFill>
                  </a:tcPr>
                </a:tc>
              </a:tr>
              <a:tr h="438118">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Overall, why are we meeting today?</a:t>
                      </a:r>
                      <a:endParaRPr lang="en-US" sz="1400" dirty="0">
                        <a:solidFill>
                          <a:srgbClr val="4C4845"/>
                        </a:solidFill>
                        <a:effectLst/>
                        <a:latin typeface="Verdana" panose="020B0604030504040204" pitchFamily="34" charset="0"/>
                        <a:ea typeface="Verdana" panose="020B0604030504040204" pitchFamily="34" charset="0"/>
                        <a:cs typeface="Verdana" panose="020B0604030504040204" pitchFamily="34" charset="0"/>
                      </a:endParaRP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Purpose</a:t>
                      </a: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r>
              <a:tr h="710818">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Is there anything that might pull our attention away from our focus today? (naming differences and impact fits here too)</a:t>
                      </a:r>
                      <a:endParaRPr lang="en-US" sz="1400" dirty="0">
                        <a:solidFill>
                          <a:srgbClr val="4C4845"/>
                        </a:solidFill>
                        <a:effectLst/>
                        <a:latin typeface="Verdana" panose="020B0604030504040204" pitchFamily="34" charset="0"/>
                        <a:ea typeface="Verdana" panose="020B0604030504040204" pitchFamily="34" charset="0"/>
                        <a:cs typeface="Verdana" panose="020B0604030504040204" pitchFamily="34" charset="0"/>
                      </a:endParaRP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Context</a:t>
                      </a: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r>
              <a:tr h="422028">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How do we want to work with each other? </a:t>
                      </a:r>
                      <a:endParaRPr lang="en-US" sz="1400" dirty="0">
                        <a:solidFill>
                          <a:srgbClr val="4C4845"/>
                        </a:solidFill>
                        <a:effectLst/>
                        <a:latin typeface="Verdana" panose="020B0604030504040204" pitchFamily="34" charset="0"/>
                        <a:ea typeface="Verdana" panose="020B0604030504040204" pitchFamily="34" charset="0"/>
                        <a:cs typeface="Verdana" panose="020B0604030504040204" pitchFamily="34" charset="0"/>
                      </a:endParaRP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Group Agreements</a:t>
                      </a: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r>
              <a:tr h="601935">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Is everyone here </a:t>
                      </a:r>
                      <a:r>
                        <a:rPr lang="en-US" sz="1400" b="1" dirty="0" smtClean="0">
                          <a:solidFill>
                            <a:srgbClr val="4C4845"/>
                          </a:solidFill>
                          <a:effectLst/>
                          <a:latin typeface="Verdana" panose="020B0604030504040204" pitchFamily="34" charset="0"/>
                          <a:ea typeface="Verdana" panose="020B0604030504040204" pitchFamily="34" charset="0"/>
                          <a:cs typeface="Verdana" panose="020B0604030504040204" pitchFamily="34" charset="0"/>
                        </a:rPr>
                        <a:t>who </a:t>
                      </a: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should </a:t>
                      </a:r>
                      <a:r>
                        <a:rPr lang="en-US" sz="1400" b="1" dirty="0" smtClean="0">
                          <a:solidFill>
                            <a:srgbClr val="4C4845"/>
                          </a:solidFill>
                          <a:effectLst/>
                          <a:latin typeface="Verdana" panose="020B0604030504040204" pitchFamily="34" charset="0"/>
                          <a:ea typeface="Verdana" panose="020B0604030504040204" pitchFamily="34" charset="0"/>
                          <a:cs typeface="Verdana" panose="020B0604030504040204" pitchFamily="34" charset="0"/>
                        </a:rPr>
                        <a:t>be? </a:t>
                      </a: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If not, what should we do to get them here</a:t>
                      </a:r>
                      <a:r>
                        <a:rPr lang="en-US" sz="1400" b="1" dirty="0" smtClean="0">
                          <a:solidFill>
                            <a:srgbClr val="4C4845"/>
                          </a:solidFill>
                          <a:effectLst/>
                          <a:latin typeface="Verdana" panose="020B0604030504040204" pitchFamily="34" charset="0"/>
                          <a:ea typeface="Verdana" panose="020B0604030504040204" pitchFamily="34" charset="0"/>
                          <a:cs typeface="Verdana" panose="020B0604030504040204" pitchFamily="34" charset="0"/>
                        </a:rPr>
                        <a:t>?</a:t>
                      </a: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 </a:t>
                      </a:r>
                      <a:endParaRPr lang="en-US" sz="1400" dirty="0">
                        <a:solidFill>
                          <a:srgbClr val="4C4845"/>
                        </a:solidFill>
                        <a:effectLst/>
                        <a:latin typeface="Verdana" panose="020B0604030504040204" pitchFamily="34" charset="0"/>
                        <a:ea typeface="Verdana" panose="020B0604030504040204" pitchFamily="34" charset="0"/>
                        <a:cs typeface="Verdana" panose="020B0604030504040204" pitchFamily="34" charset="0"/>
                      </a:endParaRP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Network/Stakeholders</a:t>
                      </a: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r>
              <a:tr h="601935">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What do we want to walk away with today, </a:t>
                      </a:r>
                      <a:r>
                        <a:rPr lang="en-US" sz="1400" b="1" dirty="0" smtClean="0">
                          <a:solidFill>
                            <a:srgbClr val="4C4845"/>
                          </a:solidFill>
                          <a:effectLst/>
                          <a:latin typeface="Verdana" panose="020B0604030504040204" pitchFamily="34" charset="0"/>
                          <a:ea typeface="Verdana" panose="020B0604030504040204" pitchFamily="34" charset="0"/>
                          <a:cs typeface="Verdana" panose="020B0604030504040204" pitchFamily="34" charset="0"/>
                        </a:rPr>
                        <a:t>from </a:t>
                      </a: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this meeting? (a plan, list, decision, etc</a:t>
                      </a:r>
                      <a:r>
                        <a:rPr lang="en-US" sz="1400" b="1" dirty="0" smtClean="0">
                          <a:solidFill>
                            <a:srgbClr val="4C4845"/>
                          </a:solidFill>
                          <a:effectLst/>
                          <a:latin typeface="Verdana" panose="020B0604030504040204" pitchFamily="34" charset="0"/>
                          <a:ea typeface="Verdana" panose="020B0604030504040204" pitchFamily="34" charset="0"/>
                          <a:cs typeface="Verdana" panose="020B0604030504040204" pitchFamily="34" charset="0"/>
                        </a:rPr>
                        <a:t>.)</a:t>
                      </a: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 </a:t>
                      </a:r>
                      <a:endParaRPr lang="en-US" sz="1400" dirty="0">
                        <a:solidFill>
                          <a:srgbClr val="4C4845"/>
                        </a:solidFill>
                        <a:effectLst/>
                        <a:latin typeface="Verdana" panose="020B0604030504040204" pitchFamily="34" charset="0"/>
                        <a:ea typeface="Verdana" panose="020B0604030504040204" pitchFamily="34" charset="0"/>
                        <a:cs typeface="Verdana" panose="020B0604030504040204" pitchFamily="34" charset="0"/>
                      </a:endParaRP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Desired Outcome</a:t>
                      </a: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r>
              <a:tr h="710818">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What do we want to talk about? (could be actual safety mapping, safety circles, case consultation, </a:t>
                      </a:r>
                      <a:r>
                        <a:rPr lang="en-US" sz="1400" b="1" dirty="0" smtClean="0">
                          <a:solidFill>
                            <a:srgbClr val="4C4845"/>
                          </a:solidFill>
                          <a:effectLst/>
                          <a:latin typeface="Verdana" panose="020B0604030504040204" pitchFamily="34" charset="0"/>
                          <a:ea typeface="Verdana" panose="020B0604030504040204" pitchFamily="34" charset="0"/>
                          <a:cs typeface="Verdana" panose="020B0604030504040204" pitchFamily="34" charset="0"/>
                        </a:rPr>
                        <a:t>etc.)</a:t>
                      </a: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 </a:t>
                      </a:r>
                      <a:endParaRPr lang="en-US" sz="1400" dirty="0">
                        <a:solidFill>
                          <a:srgbClr val="4C4845"/>
                        </a:solidFill>
                        <a:effectLst/>
                        <a:latin typeface="Verdana" panose="020B0604030504040204" pitchFamily="34" charset="0"/>
                        <a:ea typeface="Verdana" panose="020B0604030504040204" pitchFamily="34" charset="0"/>
                        <a:cs typeface="Verdana" panose="020B0604030504040204" pitchFamily="34" charset="0"/>
                      </a:endParaRP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Content</a:t>
                      </a: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r>
              <a:tr h="601935">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What steps do we need to take from here? Who does what? By when? Next meeting date</a:t>
                      </a:r>
                      <a:r>
                        <a:rPr lang="en-US" sz="1400" b="1" dirty="0" smtClean="0">
                          <a:solidFill>
                            <a:srgbClr val="4C4845"/>
                          </a:solidFill>
                          <a:effectLst/>
                          <a:latin typeface="Verdana" panose="020B0604030504040204" pitchFamily="34" charset="0"/>
                          <a:ea typeface="Verdana" panose="020B0604030504040204" pitchFamily="34" charset="0"/>
                          <a:cs typeface="Verdana" panose="020B0604030504040204" pitchFamily="34" charset="0"/>
                        </a:rPr>
                        <a:t>?</a:t>
                      </a: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 </a:t>
                      </a:r>
                      <a:endParaRPr lang="en-US" sz="1400" dirty="0">
                        <a:solidFill>
                          <a:srgbClr val="4C4845"/>
                        </a:solidFill>
                        <a:effectLst/>
                        <a:latin typeface="Verdana" panose="020B0604030504040204" pitchFamily="34" charset="0"/>
                        <a:ea typeface="Verdana" panose="020B0604030504040204" pitchFamily="34" charset="0"/>
                        <a:cs typeface="Verdana" panose="020B0604030504040204" pitchFamily="34" charset="0"/>
                      </a:endParaRP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Next Steps</a:t>
                      </a: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r>
              <a:tr h="503496">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What worked? </a:t>
                      </a:r>
                      <a:r>
                        <a:rPr lang="en-US" sz="1400" b="1" dirty="0" smtClean="0">
                          <a:solidFill>
                            <a:srgbClr val="4C4845"/>
                          </a:solidFill>
                          <a:effectLst/>
                          <a:latin typeface="Verdana" panose="020B0604030504040204" pitchFamily="34" charset="0"/>
                          <a:ea typeface="Verdana" panose="020B0604030504040204" pitchFamily="34" charset="0"/>
                          <a:cs typeface="Verdana" panose="020B0604030504040204" pitchFamily="34" charset="0"/>
                        </a:rPr>
                        <a:t>What </a:t>
                      </a: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should we do differently next time?</a:t>
                      </a:r>
                      <a:endParaRPr lang="en-US" sz="1400" dirty="0">
                        <a:solidFill>
                          <a:srgbClr val="4C4845"/>
                        </a:solidFill>
                        <a:effectLst/>
                        <a:latin typeface="Verdana" panose="020B0604030504040204" pitchFamily="34" charset="0"/>
                        <a:ea typeface="Verdana" panose="020B0604030504040204" pitchFamily="34" charset="0"/>
                        <a:cs typeface="Verdana" panose="020B0604030504040204" pitchFamily="34" charset="0"/>
                      </a:endParaRP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c>
                  <a:txBody>
                    <a:bodyPr/>
                    <a:lstStyle/>
                    <a:p>
                      <a:pPr marL="0" marR="0">
                        <a:spcBef>
                          <a:spcPts val="0"/>
                        </a:spcBef>
                        <a:spcAft>
                          <a:spcPts val="0"/>
                        </a:spcAft>
                      </a:pPr>
                      <a:r>
                        <a:rPr lang="en-US" sz="1400" b="1" dirty="0">
                          <a:solidFill>
                            <a:srgbClr val="4C4845"/>
                          </a:solidFill>
                          <a:effectLst/>
                          <a:latin typeface="Verdana" panose="020B0604030504040204" pitchFamily="34" charset="0"/>
                          <a:ea typeface="Verdana" panose="020B0604030504040204" pitchFamily="34" charset="0"/>
                          <a:cs typeface="Verdana" panose="020B0604030504040204" pitchFamily="34" charset="0"/>
                        </a:rPr>
                        <a:t>+/∆ Feedback</a:t>
                      </a:r>
                    </a:p>
                  </a:txBody>
                  <a:tcPr marL="182880" marT="0" marB="9144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1DF"/>
                    </a:solidFill>
                  </a:tcPr>
                </a:tc>
              </a:tr>
            </a:tbl>
          </a:graphicData>
        </a:graphic>
      </p:graphicFrame>
    </p:spTree>
    <p:extLst>
      <p:ext uri="{BB962C8B-B14F-4D97-AF65-F5344CB8AC3E}">
        <p14:creationId xmlns:p14="http://schemas.microsoft.com/office/powerpoint/2010/main" val="3274221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descr="3696balan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488531"/>
            <a:ext cx="3878263"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itle 1"/>
          <p:cNvSpPr txBox="1">
            <a:spLocks/>
          </p:cNvSpPr>
          <p:nvPr/>
        </p:nvSpPr>
        <p:spPr bwMode="auto">
          <a:xfrm>
            <a:off x="381000" y="1295400"/>
            <a:ext cx="7772400"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defTabSz="457200">
              <a:buFont typeface="Verdana" panose="020B060403050404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defTabSz="457200">
              <a:buFont typeface="Wingdings" panose="05000000000000000000" pitchFamily="2" charset="2"/>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defTabSz="457200">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defTabSz="457200" eaLnBrk="0" fontAlgn="base" hangingPunct="0">
              <a:spcBef>
                <a:spcPct val="0"/>
              </a:spcBef>
              <a:spcAft>
                <a:spcPct val="0"/>
              </a:spcAft>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eaLnBrk="1" hangingPunct="1"/>
            <a:r>
              <a:rPr lang="en-US" altLang="en-US" sz="4800" dirty="0">
                <a:solidFill>
                  <a:srgbClr val="4C4845"/>
                </a:solidFill>
              </a:rPr>
              <a:t>Safety Planning</a:t>
            </a:r>
          </a:p>
        </p:txBody>
      </p:sp>
    </p:spTree>
    <p:extLst>
      <p:ext uri="{BB962C8B-B14F-4D97-AF65-F5344CB8AC3E}">
        <p14:creationId xmlns:p14="http://schemas.microsoft.com/office/powerpoint/2010/main" val="2737879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lstStyle/>
          <a:p>
            <a:pPr eaLnBrk="1" hangingPunct="1"/>
            <a:r>
              <a:rPr lang="en-US" altLang="en-US" sz="2400" dirty="0" smtClean="0">
                <a:solidFill>
                  <a:srgbClr val="4C4845"/>
                </a:solidFill>
                <a:latin typeface="Verdana" panose="020B0604030504040204" pitchFamily="34" charset="0"/>
                <a:cs typeface="Verdana" panose="020B0604030504040204" pitchFamily="34" charset="0"/>
                <a:sym typeface="Tahoma" panose="020B0604030504040204" pitchFamily="34" charset="0"/>
              </a:rPr>
              <a:t>Exercise</a:t>
            </a:r>
          </a:p>
        </p:txBody>
      </p:sp>
      <p:sp>
        <p:nvSpPr>
          <p:cNvPr id="78851" name="Content Placeholder 1"/>
          <p:cNvSpPr>
            <a:spLocks noGrp="1"/>
          </p:cNvSpPr>
          <p:nvPr>
            <p:ph idx="4294967295"/>
          </p:nvPr>
        </p:nvSpPr>
        <p:spPr>
          <a:xfrm>
            <a:off x="457200" y="1600200"/>
            <a:ext cx="3879850" cy="3429000"/>
          </a:xfrm>
        </p:spPr>
        <p:txBody>
          <a:bodyPr/>
          <a:lstStyle/>
          <a:p>
            <a:pPr marL="0" indent="0">
              <a:defRPr/>
            </a:pPr>
            <a:r>
              <a:rPr lang="en-US" sz="2000" dirty="0" smtClean="0">
                <a:ea typeface="ＭＳ Ｐゴシック" panose="020B0600070205080204" pitchFamily="34" charset="-128"/>
              </a:rPr>
              <a:t>Think about the best safety plan you have written or seen.</a:t>
            </a:r>
          </a:p>
          <a:p>
            <a:pPr marL="0" indent="0">
              <a:defRPr/>
            </a:pPr>
            <a:endParaRPr lang="en-US" sz="2000" dirty="0" smtClean="0">
              <a:ea typeface="ＭＳ Ｐゴシック" panose="020B0600070205080204" pitchFamily="34" charset="-128"/>
            </a:endParaRPr>
          </a:p>
          <a:p>
            <a:pPr marL="0" indent="0">
              <a:defRPr/>
            </a:pPr>
            <a:r>
              <a:rPr lang="en-US" sz="2000" dirty="0" smtClean="0">
                <a:ea typeface="ＭＳ Ｐゴシック" panose="020B0600070205080204" pitchFamily="34" charset="-128"/>
              </a:rPr>
              <a:t>Think about a safety plan that you struggled with or was not effective in controlling danger.</a:t>
            </a:r>
          </a:p>
          <a:p>
            <a:pPr>
              <a:defRPr/>
            </a:pPr>
            <a:endParaRPr lang="en-US" sz="2000" dirty="0" smtClean="0">
              <a:ea typeface="ＭＳ Ｐゴシック" panose="020B0600070205080204" pitchFamily="34" charset="-128"/>
            </a:endParaRPr>
          </a:p>
          <a:p>
            <a:pPr marL="0" indent="0">
              <a:defRPr/>
            </a:pPr>
            <a:r>
              <a:rPr lang="en-US" sz="2000" dirty="0" smtClean="0">
                <a:ea typeface="ＭＳ Ｐゴシック" panose="020B0600070205080204" pitchFamily="34" charset="-128"/>
              </a:rPr>
              <a:t>What did you learn from each one?</a:t>
            </a:r>
          </a:p>
          <a:p>
            <a:pPr marL="0" indent="0">
              <a:lnSpc>
                <a:spcPct val="90000"/>
              </a:lnSpc>
              <a:defRPr/>
            </a:pPr>
            <a:endParaRPr lang="en-US" altLang="en-US" sz="2000" dirty="0" smtClean="0">
              <a:latin typeface="Verdana" panose="020B0604030504040204" pitchFamily="34" charset="0"/>
              <a:ea typeface="ＭＳ Ｐゴシック" panose="020B0600070205080204" pitchFamily="34" charset="-128"/>
              <a:cs typeface="Verdana" panose="020B0604030504040204" pitchFamily="34" charset="0"/>
            </a:endParaRPr>
          </a:p>
        </p:txBody>
      </p:sp>
      <p:pic>
        <p:nvPicPr>
          <p:cNvPr id="70660" name="Picture 6" descr="child_think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70100"/>
            <a:ext cx="37338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795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5"/>
          <p:cNvSpPr>
            <a:spLocks noGrp="1"/>
          </p:cNvSpPr>
          <p:nvPr>
            <p:ph type="title"/>
          </p:nvPr>
        </p:nvSpPr>
        <p:spPr/>
        <p:txBody>
          <a:bodyPr>
            <a:noAutofit/>
          </a:bodyPr>
          <a:lstStyle/>
          <a:p>
            <a:r>
              <a:rPr lang="en-US" altLang="en-US" sz="2400" dirty="0" smtClean="0">
                <a:solidFill>
                  <a:srgbClr val="4C4845"/>
                </a:solidFill>
                <a:latin typeface="Verdana" panose="020B0604030504040204" pitchFamily="34" charset="0"/>
                <a:cs typeface="Verdana" panose="020B0604030504040204" pitchFamily="34" charset="0"/>
              </a:rPr>
              <a:t>Key Supervisory </a:t>
            </a:r>
            <a:r>
              <a:rPr lang="en-US" altLang="en-US" sz="2400" dirty="0">
                <a:solidFill>
                  <a:srgbClr val="4C4845"/>
                </a:solidFill>
                <a:latin typeface="Verdana" panose="020B0604030504040204" pitchFamily="34" charset="0"/>
                <a:cs typeface="Verdana" panose="020B0604030504040204" pitchFamily="34" charset="0"/>
              </a:rPr>
              <a:t>S</a:t>
            </a:r>
            <a:r>
              <a:rPr lang="en-US" altLang="en-US" sz="2400" dirty="0" smtClean="0">
                <a:solidFill>
                  <a:srgbClr val="4C4845"/>
                </a:solidFill>
                <a:latin typeface="Verdana" panose="020B0604030504040204" pitchFamily="34" charset="0"/>
                <a:cs typeface="Verdana" panose="020B0604030504040204" pitchFamily="34" charset="0"/>
              </a:rPr>
              <a:t>trategies to Support </a:t>
            </a:r>
            <a:r>
              <a:rPr lang="en-US" altLang="en-US" sz="2400" dirty="0">
                <a:solidFill>
                  <a:srgbClr val="4C4845"/>
                </a:solidFill>
                <a:latin typeface="Verdana" panose="020B0604030504040204" pitchFamily="34" charset="0"/>
                <a:cs typeface="Verdana" panose="020B0604030504040204" pitchFamily="34" charset="0"/>
              </a:rPr>
              <a:t>S</a:t>
            </a:r>
            <a:r>
              <a:rPr lang="en-US" altLang="en-US" sz="2400" dirty="0" smtClean="0">
                <a:solidFill>
                  <a:srgbClr val="4C4845"/>
                </a:solidFill>
                <a:latin typeface="Verdana" panose="020B0604030504040204" pitchFamily="34" charset="0"/>
                <a:cs typeface="Verdana" panose="020B0604030504040204" pitchFamily="34" charset="0"/>
              </a:rPr>
              <a:t>afety </a:t>
            </a:r>
            <a:r>
              <a:rPr lang="en-US" altLang="en-US" sz="2400" dirty="0">
                <a:solidFill>
                  <a:srgbClr val="4C4845"/>
                </a:solidFill>
                <a:latin typeface="Verdana" panose="020B0604030504040204" pitchFamily="34" charset="0"/>
                <a:cs typeface="Verdana" panose="020B0604030504040204" pitchFamily="34" charset="0"/>
              </a:rPr>
              <a:t>P</a:t>
            </a:r>
            <a:r>
              <a:rPr lang="en-US" altLang="en-US" sz="2400" dirty="0" smtClean="0">
                <a:solidFill>
                  <a:srgbClr val="4C4845"/>
                </a:solidFill>
                <a:latin typeface="Verdana" panose="020B0604030504040204" pitchFamily="34" charset="0"/>
                <a:cs typeface="Verdana" panose="020B0604030504040204" pitchFamily="34" charset="0"/>
              </a:rPr>
              <a:t>lanning </a:t>
            </a:r>
            <a:r>
              <a:rPr lang="en-US" altLang="en-US" sz="2400" dirty="0">
                <a:solidFill>
                  <a:srgbClr val="4C4845"/>
                </a:solidFill>
                <a:latin typeface="Verdana" panose="020B0604030504040204" pitchFamily="34" charset="0"/>
                <a:cs typeface="Verdana" panose="020B0604030504040204" pitchFamily="34" charset="0"/>
              </a:rPr>
              <a:t>S</a:t>
            </a:r>
            <a:r>
              <a:rPr lang="en-US" altLang="en-US" sz="2400" dirty="0" smtClean="0">
                <a:solidFill>
                  <a:srgbClr val="4C4845"/>
                </a:solidFill>
                <a:latin typeface="Verdana" panose="020B0604030504040204" pitchFamily="34" charset="0"/>
                <a:cs typeface="Verdana" panose="020B0604030504040204" pitchFamily="34" charset="0"/>
              </a:rPr>
              <a:t>kills </a:t>
            </a:r>
          </a:p>
        </p:txBody>
      </p:sp>
      <p:sp>
        <p:nvSpPr>
          <p:cNvPr id="3" name="Content Placeholder 2"/>
          <p:cNvSpPr>
            <a:spLocks noGrp="1"/>
          </p:cNvSpPr>
          <p:nvPr>
            <p:ph sz="quarter" idx="4294967295"/>
          </p:nvPr>
        </p:nvSpPr>
        <p:spPr>
          <a:xfrm>
            <a:off x="499478" y="1532018"/>
            <a:ext cx="4092575" cy="3756025"/>
          </a:xfrm>
        </p:spPr>
        <p:txBody>
          <a:bodyPr/>
          <a:lstStyle/>
          <a:p>
            <a:pPr marL="463550" indent="-463550">
              <a:buFont typeface="Verdana" panose="020B0604030504040204" pitchFamily="34" charset="0"/>
              <a:buChar char="•"/>
              <a:defRPr/>
            </a:pPr>
            <a:r>
              <a:rPr lang="en-US" sz="2000" dirty="0">
                <a:ea typeface="ＭＳ Ｐゴシック" panose="020B0600070205080204" pitchFamily="34" charset="-128"/>
              </a:rPr>
              <a:t>Understand the link between SDM </a:t>
            </a:r>
            <a:r>
              <a:rPr lang="en-US" sz="2000" dirty="0" smtClean="0">
                <a:ea typeface="ＭＳ Ｐゴシック" panose="020B0600070205080204" pitchFamily="34" charset="-128"/>
              </a:rPr>
              <a:t>safety assessment and safety plans.</a:t>
            </a:r>
          </a:p>
          <a:p>
            <a:pPr marL="463550" indent="-463550">
              <a:buFont typeface="Verdana" panose="020B0604030504040204" pitchFamily="34" charset="0"/>
              <a:buChar char="•"/>
              <a:defRPr/>
            </a:pPr>
            <a:endParaRPr lang="en-US" sz="2000" dirty="0">
              <a:ea typeface="ＭＳ Ｐゴシック" panose="020B0600070205080204" pitchFamily="34" charset="-128"/>
            </a:endParaRPr>
          </a:p>
          <a:p>
            <a:pPr marL="463550" indent="-463550">
              <a:buFont typeface="Verdana" panose="020B0604030504040204" pitchFamily="34" charset="0"/>
              <a:buChar char="•"/>
              <a:defRPr/>
            </a:pPr>
            <a:r>
              <a:rPr lang="en-US" sz="2000" dirty="0" smtClean="0">
                <a:ea typeface="ＭＳ Ｐゴシック" panose="020B0600070205080204" pitchFamily="34" charset="-128"/>
              </a:rPr>
              <a:t>Know </a:t>
            </a:r>
            <a:r>
              <a:rPr lang="en-US" sz="2000" dirty="0">
                <a:ea typeface="ＭＳ Ｐゴシック" panose="020B0600070205080204" pitchFamily="34" charset="-128"/>
              </a:rPr>
              <a:t>the essential elements of a well-written safety </a:t>
            </a:r>
            <a:r>
              <a:rPr lang="en-US" sz="2000" dirty="0" smtClean="0">
                <a:ea typeface="ＭＳ Ｐゴシック" panose="020B0600070205080204" pitchFamily="34" charset="-128"/>
              </a:rPr>
              <a:t>plan and how to write a rigorous plan.</a:t>
            </a:r>
          </a:p>
          <a:p>
            <a:pPr marL="285750" indent="-285750">
              <a:buFont typeface="Arial" panose="020B0604020202020204" pitchFamily="34" charset="0"/>
              <a:buChar char="•"/>
              <a:defRPr/>
            </a:pPr>
            <a:endParaRPr lang="en-US" sz="2000" dirty="0">
              <a:ea typeface="ＭＳ Ｐゴシック" panose="020B0600070205080204" pitchFamily="34" charset="-128"/>
            </a:endParaRPr>
          </a:p>
          <a:p>
            <a:pPr marL="285750" indent="-285750">
              <a:buFont typeface="Arial" panose="020B0604020202020204" pitchFamily="34" charset="0"/>
              <a:buChar char="•"/>
              <a:defRPr/>
            </a:pPr>
            <a:endParaRPr lang="en-US" sz="2000" dirty="0" smtClean="0">
              <a:ea typeface="ＭＳ Ｐゴシック" panose="020B0600070205080204" pitchFamily="34" charset="-128"/>
            </a:endParaRPr>
          </a:p>
          <a:p>
            <a:pPr>
              <a:defRPr/>
            </a:pPr>
            <a:endParaRPr lang="en-US" sz="2000" dirty="0">
              <a:ea typeface="ＭＳ Ｐゴシック" panose="020B0600070205080204" pitchFamily="34" charset="-128"/>
            </a:endParaRPr>
          </a:p>
          <a:p>
            <a:pPr>
              <a:defRPr/>
            </a:pPr>
            <a:endParaRPr lang="en-US" sz="2000" dirty="0">
              <a:ea typeface="ＭＳ Ｐゴシック" panose="020B0600070205080204" pitchFamily="34" charset="-128"/>
            </a:endParaRPr>
          </a:p>
        </p:txBody>
      </p:sp>
      <p:sp>
        <p:nvSpPr>
          <p:cNvPr id="5" name="Content Placeholder 4"/>
          <p:cNvSpPr>
            <a:spLocks noGrp="1"/>
          </p:cNvSpPr>
          <p:nvPr>
            <p:ph sz="quarter" idx="4294967295"/>
          </p:nvPr>
        </p:nvSpPr>
        <p:spPr>
          <a:xfrm>
            <a:off x="4802188" y="1532019"/>
            <a:ext cx="3884612" cy="3756025"/>
          </a:xfrm>
        </p:spPr>
        <p:txBody>
          <a:bodyPr/>
          <a:lstStyle/>
          <a:p>
            <a:pPr>
              <a:buFont typeface="Verdana" panose="020B0604030504040204" pitchFamily="34" charset="0"/>
              <a:buChar char="•"/>
              <a:defRPr/>
            </a:pPr>
            <a:r>
              <a:rPr lang="en-US" sz="2000" dirty="0">
                <a:ea typeface="ＭＳ Ｐゴシック" panose="020B0600070205080204" pitchFamily="34" charset="-128"/>
              </a:rPr>
              <a:t>Provide support to caseworkers in the field related to identification of support networks and immediate safety interventions.</a:t>
            </a:r>
          </a:p>
          <a:p>
            <a:pPr>
              <a:buFont typeface="Verdana" panose="020B0604030504040204" pitchFamily="34" charset="0"/>
              <a:buChar char="•"/>
              <a:defRPr/>
            </a:pPr>
            <a:endParaRPr lang="en-US" sz="2000" dirty="0">
              <a:ea typeface="ＭＳ Ｐゴシック" panose="020B0600070205080204" pitchFamily="34" charset="-128"/>
            </a:endParaRPr>
          </a:p>
          <a:p>
            <a:pPr>
              <a:buFont typeface="Verdana" panose="020B0604030504040204" pitchFamily="34" charset="0"/>
              <a:buChar char="•"/>
              <a:defRPr/>
            </a:pPr>
            <a:r>
              <a:rPr lang="en-US" sz="2000" dirty="0" smtClean="0">
                <a:ea typeface="ＭＳ Ｐゴシック" panose="020B0600070205080204" pitchFamily="34" charset="-128"/>
              </a:rPr>
              <a:t>Provide opportunities to write/review and improve safety plans during unit meetings.</a:t>
            </a:r>
            <a:endParaRPr lang="en-US" sz="2000" dirty="0">
              <a:ea typeface="ＭＳ Ｐゴシック" panose="020B0600070205080204" pitchFamily="34" charset="-128"/>
            </a:endParaRPr>
          </a:p>
        </p:txBody>
      </p:sp>
    </p:spTree>
    <p:extLst>
      <p:ext uri="{BB962C8B-B14F-4D97-AF65-F5344CB8AC3E}">
        <p14:creationId xmlns:p14="http://schemas.microsoft.com/office/powerpoint/2010/main" val="1907891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Title 1"/>
          <p:cNvSpPr>
            <a:spLocks noGrp="1"/>
          </p:cNvSpPr>
          <p:nvPr>
            <p:ph type="title"/>
          </p:nvPr>
        </p:nvSpPr>
        <p:spPr/>
        <p:txBody>
          <a:bodyPr>
            <a:normAutofit/>
          </a:bodyPr>
          <a:lstStyle/>
          <a:p>
            <a:pPr>
              <a:lnSpc>
                <a:spcPct val="100000"/>
              </a:lnSpc>
            </a:pPr>
            <a:r>
              <a:rPr lang="en-US" altLang="en-US" sz="2400" dirty="0">
                <a:solidFill>
                  <a:srgbClr val="4C4845"/>
                </a:solidFill>
                <a:latin typeface="Verdana" panose="020B0604030504040204" pitchFamily="34" charset="0"/>
                <a:cs typeface="Verdana" panose="020B0604030504040204" pitchFamily="34" charset="0"/>
              </a:rPr>
              <a:t>Essential </a:t>
            </a:r>
            <a:r>
              <a:rPr lang="en-US" altLang="en-US" sz="2400" dirty="0" smtClean="0">
                <a:solidFill>
                  <a:srgbClr val="4C4845"/>
                </a:solidFill>
                <a:latin typeface="Verdana" panose="020B0604030504040204" pitchFamily="34" charset="0"/>
                <a:cs typeface="Verdana" panose="020B0604030504040204" pitchFamily="34" charset="0"/>
              </a:rPr>
              <a:t>Elements of </a:t>
            </a:r>
            <a:r>
              <a:rPr lang="en-US" altLang="en-US" sz="2400" dirty="0">
                <a:solidFill>
                  <a:srgbClr val="4C4845"/>
                </a:solidFill>
                <a:latin typeface="Verdana" panose="020B0604030504040204" pitchFamily="34" charset="0"/>
                <a:cs typeface="Verdana" panose="020B0604030504040204" pitchFamily="34" charset="0"/>
              </a:rPr>
              <a:t>a </a:t>
            </a:r>
            <a:r>
              <a:rPr lang="en-US" altLang="en-US" sz="2400" dirty="0" smtClean="0">
                <a:solidFill>
                  <a:srgbClr val="4C4845"/>
                </a:solidFill>
                <a:latin typeface="Verdana" panose="020B0604030504040204" pitchFamily="34" charset="0"/>
                <a:cs typeface="Verdana" panose="020B0604030504040204" pitchFamily="34" charset="0"/>
              </a:rPr>
              <a:t>Well-Written Safety Plan</a:t>
            </a:r>
            <a:endParaRPr lang="en-US" altLang="en-US" sz="2400" dirty="0">
              <a:solidFill>
                <a:srgbClr val="4C4845"/>
              </a:solidFill>
              <a:latin typeface="Verdana" panose="020B0604030504040204" pitchFamily="34" charset="0"/>
              <a:cs typeface="Verdana" panose="020B0604030504040204" pitchFamily="34" charset="0"/>
            </a:endParaRPr>
          </a:p>
        </p:txBody>
      </p:sp>
      <p:sp>
        <p:nvSpPr>
          <p:cNvPr id="6" name="Content Placeholder 5"/>
          <p:cNvSpPr>
            <a:spLocks noGrp="1"/>
          </p:cNvSpPr>
          <p:nvPr>
            <p:ph sz="quarter" idx="4294967295"/>
          </p:nvPr>
        </p:nvSpPr>
        <p:spPr>
          <a:xfrm>
            <a:off x="457200" y="1524000"/>
            <a:ext cx="3884613" cy="4953000"/>
          </a:xfrm>
        </p:spPr>
        <p:txBody>
          <a:bodyPr/>
          <a:lstStyle/>
          <a:p>
            <a:pPr marL="457200" indent="-457200">
              <a:buFont typeface="Verdana" panose="020B0604030504040204" pitchFamily="34" charset="0"/>
              <a:buChar char="•"/>
              <a:defRPr/>
            </a:pPr>
            <a:r>
              <a:rPr lang="en-US" sz="2000" dirty="0"/>
              <a:t>T</a:t>
            </a:r>
            <a:r>
              <a:rPr lang="en-US" sz="2000" dirty="0" smtClean="0"/>
              <a:t>he number </a:t>
            </a:r>
            <a:r>
              <a:rPr lang="en-US" sz="2000" dirty="0"/>
              <a:t>of </a:t>
            </a:r>
            <a:r>
              <a:rPr lang="en-US" sz="2000" dirty="0" smtClean="0"/>
              <a:t>safety threats from the assessment that meet </a:t>
            </a:r>
            <a:r>
              <a:rPr lang="en-US" sz="2000" dirty="0"/>
              <a:t>the threshold </a:t>
            </a:r>
            <a:r>
              <a:rPr lang="en-US" sz="2000" dirty="0" smtClean="0"/>
              <a:t>for removal</a:t>
            </a:r>
          </a:p>
          <a:p>
            <a:pPr marL="457200" indent="-457200">
              <a:buFont typeface="Verdana" panose="020B0604030504040204" pitchFamily="34" charset="0"/>
              <a:buChar char="•"/>
              <a:defRPr/>
            </a:pPr>
            <a:endParaRPr lang="en-US" sz="2000" dirty="0"/>
          </a:p>
          <a:p>
            <a:pPr marL="457200" indent="-457200">
              <a:buFont typeface="Verdana" panose="020B0604030504040204" pitchFamily="34" charset="0"/>
              <a:buChar char="•"/>
              <a:defRPr/>
            </a:pPr>
            <a:r>
              <a:rPr lang="en-US" sz="2000" dirty="0"/>
              <a:t>Specific </a:t>
            </a:r>
            <a:r>
              <a:rPr lang="en-US" sz="2000" dirty="0" smtClean="0"/>
              <a:t>behavioral </a:t>
            </a:r>
            <a:r>
              <a:rPr lang="en-US" sz="2000" dirty="0"/>
              <a:t>description of actions/inactions of </a:t>
            </a:r>
            <a:r>
              <a:rPr lang="en-US" sz="2000" b="1" dirty="0" smtClean="0"/>
              <a:t>legal</a:t>
            </a:r>
            <a:r>
              <a:rPr lang="en-US" sz="2000" dirty="0" smtClean="0"/>
              <a:t> parent </a:t>
            </a:r>
            <a:r>
              <a:rPr lang="en-US" sz="2000" dirty="0"/>
              <a:t>that result in specifically described </a:t>
            </a:r>
            <a:r>
              <a:rPr lang="en-US" sz="2000" b="1" dirty="0" smtClean="0"/>
              <a:t>impact</a:t>
            </a:r>
            <a:r>
              <a:rPr lang="en-US" sz="2000" dirty="0" smtClean="0"/>
              <a:t> on the child </a:t>
            </a:r>
            <a:r>
              <a:rPr lang="en-US" sz="2000" dirty="0"/>
              <a:t>that needs to be </a:t>
            </a:r>
            <a:r>
              <a:rPr lang="en-US" sz="2000" dirty="0" smtClean="0"/>
              <a:t>controlled</a:t>
            </a:r>
            <a:endParaRPr lang="en-US" sz="2000" dirty="0"/>
          </a:p>
          <a:p>
            <a:pPr>
              <a:defRPr/>
            </a:pPr>
            <a:endParaRPr lang="en-US" sz="2000" dirty="0"/>
          </a:p>
        </p:txBody>
      </p:sp>
      <p:sp>
        <p:nvSpPr>
          <p:cNvPr id="8" name="Content Placeholder 7"/>
          <p:cNvSpPr>
            <a:spLocks noGrp="1"/>
          </p:cNvSpPr>
          <p:nvPr>
            <p:ph sz="quarter" idx="4294967295"/>
          </p:nvPr>
        </p:nvSpPr>
        <p:spPr>
          <a:xfrm>
            <a:off x="4724400" y="1524000"/>
            <a:ext cx="3962400" cy="4800600"/>
          </a:xfrm>
        </p:spPr>
        <p:txBody>
          <a:bodyPr/>
          <a:lstStyle/>
          <a:p>
            <a:pPr marL="457200" indent="-457200">
              <a:buFont typeface="Verdana" panose="020B0604030504040204" pitchFamily="34" charset="0"/>
              <a:buChar char="•"/>
              <a:defRPr/>
            </a:pPr>
            <a:r>
              <a:rPr lang="en-US" sz="2000" dirty="0"/>
              <a:t>A specific set of actions/changes that occur </a:t>
            </a:r>
            <a:r>
              <a:rPr lang="en-US" sz="2000" b="1" dirty="0" smtClean="0"/>
              <a:t>immediately</a:t>
            </a:r>
            <a:r>
              <a:rPr lang="en-US" sz="2000" dirty="0" smtClean="0"/>
              <a:t> so </a:t>
            </a:r>
            <a:r>
              <a:rPr lang="en-US" sz="2000" dirty="0"/>
              <a:t>the present danger is </a:t>
            </a:r>
            <a:r>
              <a:rPr lang="en-US" sz="2000" dirty="0" smtClean="0"/>
              <a:t>controlled</a:t>
            </a:r>
          </a:p>
          <a:p>
            <a:pPr marL="457200" indent="-457200">
              <a:buFont typeface="Verdana" panose="020B0604030504040204" pitchFamily="34" charset="0"/>
              <a:buChar char="•"/>
              <a:defRPr/>
            </a:pPr>
            <a:endParaRPr lang="en-US" sz="2000" dirty="0"/>
          </a:p>
          <a:p>
            <a:pPr marL="457200" indent="-457200">
              <a:buFont typeface="Verdana" panose="020B0604030504040204" pitchFamily="34" charset="0"/>
              <a:buChar char="•"/>
              <a:defRPr/>
            </a:pPr>
            <a:r>
              <a:rPr lang="en-US" sz="2000" dirty="0"/>
              <a:t>A way to monitor whether </a:t>
            </a:r>
            <a:r>
              <a:rPr lang="en-US" sz="2000" dirty="0" smtClean="0"/>
              <a:t>or not the </a:t>
            </a:r>
            <a:r>
              <a:rPr lang="en-US" sz="2000" dirty="0"/>
              <a:t>plan is </a:t>
            </a:r>
            <a:r>
              <a:rPr lang="en-US" sz="2000" dirty="0" smtClean="0"/>
              <a:t>working</a:t>
            </a:r>
          </a:p>
          <a:p>
            <a:pPr marL="457200" indent="-457200">
              <a:buFont typeface="Verdana" panose="020B0604030504040204" pitchFamily="34" charset="0"/>
              <a:buChar char="•"/>
              <a:defRPr/>
            </a:pPr>
            <a:endParaRPr lang="en-US" sz="2000" dirty="0"/>
          </a:p>
          <a:p>
            <a:pPr marL="457200" indent="-457200">
              <a:buFont typeface="Verdana" panose="020B0604030504040204" pitchFamily="34" charset="0"/>
              <a:buChar char="•"/>
              <a:defRPr/>
            </a:pPr>
            <a:r>
              <a:rPr lang="en-US" sz="2000" dirty="0"/>
              <a:t>A specific time limit for the plan to be in </a:t>
            </a:r>
            <a:r>
              <a:rPr lang="en-US" sz="2000" dirty="0" smtClean="0"/>
              <a:t>effect</a:t>
            </a:r>
          </a:p>
          <a:p>
            <a:pPr marL="457200" indent="-457200">
              <a:buFont typeface="Verdana" panose="020B0604030504040204" pitchFamily="34" charset="0"/>
              <a:buChar char="•"/>
              <a:defRPr/>
            </a:pPr>
            <a:endParaRPr lang="en-US" sz="2000" dirty="0"/>
          </a:p>
          <a:p>
            <a:pPr marL="457200" indent="-457200">
              <a:buFont typeface="Verdana" panose="020B0604030504040204" pitchFamily="34" charset="0"/>
              <a:buChar char="•"/>
              <a:defRPr/>
            </a:pPr>
            <a:r>
              <a:rPr lang="en-US" sz="2000" dirty="0"/>
              <a:t>Signatures of </a:t>
            </a:r>
            <a:r>
              <a:rPr lang="en-US" sz="2000" dirty="0" smtClean="0"/>
              <a:t>agreement</a:t>
            </a:r>
            <a:endParaRPr lang="en-US" sz="2000" dirty="0"/>
          </a:p>
        </p:txBody>
      </p:sp>
    </p:spTree>
    <p:extLst>
      <p:ext uri="{BB962C8B-B14F-4D97-AF65-F5344CB8AC3E}">
        <p14:creationId xmlns:p14="http://schemas.microsoft.com/office/powerpoint/2010/main" val="234512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560388" y="1524000"/>
            <a:ext cx="3884612" cy="3756025"/>
          </a:xfrm>
        </p:spPr>
        <p:txBody>
          <a:bodyPr/>
          <a:lstStyle/>
          <a:p>
            <a:pPr marL="463550" indent="-463550">
              <a:buFont typeface="Verdana" panose="020B0604030504040204" pitchFamily="34" charset="0"/>
              <a:buChar char="•"/>
              <a:defRPr/>
            </a:pPr>
            <a:r>
              <a:rPr lang="en-US" dirty="0" smtClean="0"/>
              <a:t>“</a:t>
            </a:r>
            <a:r>
              <a:rPr lang="en-US" sz="2000" dirty="0" smtClean="0"/>
              <a:t>Caregiver promises</a:t>
            </a:r>
            <a:r>
              <a:rPr lang="en-US" sz="2000" dirty="0"/>
              <a:t>” </a:t>
            </a:r>
            <a:r>
              <a:rPr lang="en-US" sz="2000" dirty="0" smtClean="0"/>
              <a:t>are the only intervention</a:t>
            </a:r>
          </a:p>
          <a:p>
            <a:pPr marL="463550" indent="-463550">
              <a:buFont typeface="Verdana" panose="020B0604030504040204" pitchFamily="34" charset="0"/>
              <a:buChar char="•"/>
              <a:defRPr/>
            </a:pPr>
            <a:endParaRPr lang="en-US" sz="2000" dirty="0"/>
          </a:p>
          <a:p>
            <a:pPr marL="463550" indent="-463550">
              <a:buFont typeface="Verdana" panose="020B0604030504040204" pitchFamily="34" charset="0"/>
              <a:buChar char="•"/>
              <a:defRPr/>
            </a:pPr>
            <a:r>
              <a:rPr lang="en-US" sz="2000" dirty="0"/>
              <a:t>Lack of </a:t>
            </a:r>
            <a:r>
              <a:rPr lang="en-US" sz="2000" dirty="0" smtClean="0"/>
              <a:t>behavioral description, mentioning only caregiver action/child impact</a:t>
            </a:r>
          </a:p>
          <a:p>
            <a:pPr marL="463550" indent="-463550">
              <a:buFont typeface="Verdana" panose="020B0604030504040204" pitchFamily="34" charset="0"/>
              <a:buChar char="•"/>
              <a:defRPr/>
            </a:pPr>
            <a:endParaRPr lang="en-US" sz="2000" dirty="0"/>
          </a:p>
          <a:p>
            <a:pPr marL="463550" indent="-463550">
              <a:buFont typeface="Verdana" panose="020B0604030504040204" pitchFamily="34" charset="0"/>
              <a:buChar char="•"/>
              <a:defRPr/>
            </a:pPr>
            <a:r>
              <a:rPr lang="en-US" sz="2000" dirty="0"/>
              <a:t>Safety planning without a legal </a:t>
            </a:r>
            <a:r>
              <a:rPr lang="en-US" sz="2000" dirty="0" smtClean="0"/>
              <a:t>parent</a:t>
            </a:r>
          </a:p>
          <a:p>
            <a:pPr marL="463550" indent="-463550">
              <a:buFont typeface="Verdana" panose="020B0604030504040204" pitchFamily="34" charset="0"/>
              <a:buChar char="•"/>
              <a:defRPr/>
            </a:pPr>
            <a:endParaRPr lang="en-US" sz="2000" dirty="0"/>
          </a:p>
          <a:p>
            <a:pPr marL="463550" indent="-463550">
              <a:buFont typeface="Verdana" panose="020B0604030504040204" pitchFamily="34" charset="0"/>
              <a:buChar char="•"/>
              <a:defRPr/>
            </a:pPr>
            <a:r>
              <a:rPr lang="en-US" sz="2000" dirty="0" smtClean="0"/>
              <a:t>Creating a safety plan </a:t>
            </a:r>
            <a:r>
              <a:rPr lang="en-US" sz="2000" b="1" dirty="0" smtClean="0"/>
              <a:t>for</a:t>
            </a:r>
            <a:r>
              <a:rPr lang="en-US" sz="2000" dirty="0" smtClean="0"/>
              <a:t> the family </a:t>
            </a:r>
            <a:r>
              <a:rPr lang="en-US" sz="2000" dirty="0"/>
              <a:t>rather than </a:t>
            </a:r>
            <a:r>
              <a:rPr lang="en-US" sz="2000" b="1" dirty="0" smtClean="0"/>
              <a:t>with</a:t>
            </a:r>
            <a:endParaRPr lang="en-US" sz="2000" b="1" dirty="0"/>
          </a:p>
          <a:p>
            <a:pPr>
              <a:defRPr/>
            </a:pPr>
            <a:endParaRPr lang="en-US" dirty="0"/>
          </a:p>
        </p:txBody>
      </p:sp>
      <p:sp>
        <p:nvSpPr>
          <p:cNvPr id="8" name="Content Placeholder 7"/>
          <p:cNvSpPr>
            <a:spLocks noGrp="1"/>
          </p:cNvSpPr>
          <p:nvPr>
            <p:ph sz="quarter" idx="15"/>
          </p:nvPr>
        </p:nvSpPr>
        <p:spPr>
          <a:xfrm>
            <a:off x="4802188" y="1524000"/>
            <a:ext cx="3884612" cy="3756025"/>
          </a:xfrm>
        </p:spPr>
        <p:txBody>
          <a:bodyPr/>
          <a:lstStyle/>
          <a:p>
            <a:pPr marL="463550" indent="-463550">
              <a:buFont typeface="Verdana" panose="020B0604030504040204" pitchFamily="34" charset="0"/>
              <a:buChar char="•"/>
              <a:defRPr/>
            </a:pPr>
            <a:r>
              <a:rPr lang="en-US" sz="2000" dirty="0"/>
              <a:t>Domestic violence </a:t>
            </a:r>
            <a:r>
              <a:rPr lang="en-US" sz="2000" dirty="0" smtClean="0"/>
              <a:t>cases</a:t>
            </a:r>
          </a:p>
          <a:p>
            <a:pPr marL="463550" indent="-463550">
              <a:buFont typeface="Verdana" panose="020B0604030504040204" pitchFamily="34" charset="0"/>
              <a:buChar char="•"/>
              <a:defRPr/>
            </a:pPr>
            <a:endParaRPr lang="en-US" sz="2000" dirty="0"/>
          </a:p>
          <a:p>
            <a:pPr marL="463550" indent="-463550">
              <a:buFont typeface="Verdana" panose="020B0604030504040204" pitchFamily="34" charset="0"/>
              <a:buChar char="•"/>
              <a:defRPr/>
            </a:pPr>
            <a:r>
              <a:rPr lang="en-US" sz="2000" dirty="0"/>
              <a:t>Violating </a:t>
            </a:r>
            <a:r>
              <a:rPr lang="en-US" sz="2000" dirty="0" smtClean="0"/>
              <a:t>parental </a:t>
            </a:r>
            <a:r>
              <a:rPr lang="en-US" sz="2000" dirty="0"/>
              <a:t>rights and due </a:t>
            </a:r>
            <a:r>
              <a:rPr lang="en-US" sz="2000" dirty="0" smtClean="0"/>
              <a:t>process</a:t>
            </a:r>
          </a:p>
          <a:p>
            <a:pPr marL="463550" indent="-463550">
              <a:buFont typeface="Verdana" panose="020B0604030504040204" pitchFamily="34" charset="0"/>
              <a:buChar char="•"/>
              <a:defRPr/>
            </a:pPr>
            <a:endParaRPr lang="en-US" sz="2000" dirty="0"/>
          </a:p>
          <a:p>
            <a:pPr marL="463550" indent="-463550">
              <a:buFont typeface="Verdana" panose="020B0604030504040204" pitchFamily="34" charset="0"/>
              <a:buChar char="•"/>
              <a:defRPr/>
            </a:pPr>
            <a:r>
              <a:rPr lang="en-US" sz="2000" dirty="0"/>
              <a:t>Writing a risk management </a:t>
            </a:r>
            <a:r>
              <a:rPr lang="en-US" sz="2000" dirty="0" smtClean="0"/>
              <a:t>plan</a:t>
            </a:r>
          </a:p>
          <a:p>
            <a:pPr marL="463550" indent="-463550">
              <a:buFont typeface="Verdana" panose="020B0604030504040204" pitchFamily="34" charset="0"/>
              <a:buChar char="•"/>
              <a:defRPr/>
            </a:pPr>
            <a:endParaRPr lang="en-US" sz="2000" dirty="0"/>
          </a:p>
          <a:p>
            <a:pPr marL="463550" indent="-463550">
              <a:buFont typeface="Verdana" panose="020B0604030504040204" pitchFamily="34" charset="0"/>
              <a:buChar char="•"/>
              <a:defRPr/>
            </a:pPr>
            <a:r>
              <a:rPr lang="en-US" sz="2000" dirty="0"/>
              <a:t>No time </a:t>
            </a:r>
            <a:r>
              <a:rPr lang="en-US" sz="2000" dirty="0" smtClean="0"/>
              <a:t>limits</a:t>
            </a:r>
          </a:p>
          <a:p>
            <a:pPr marL="463550" indent="-463550">
              <a:buFont typeface="Verdana" panose="020B0604030504040204" pitchFamily="34" charset="0"/>
              <a:buChar char="•"/>
              <a:defRPr/>
            </a:pPr>
            <a:endParaRPr lang="en-US" sz="2000" dirty="0"/>
          </a:p>
          <a:p>
            <a:pPr marL="463550" indent="-463550">
              <a:buFont typeface="Verdana" panose="020B0604030504040204" pitchFamily="34" charset="0"/>
              <a:buChar char="•"/>
              <a:defRPr/>
            </a:pPr>
            <a:r>
              <a:rPr lang="en-US" sz="2000" dirty="0"/>
              <a:t>No </a:t>
            </a:r>
            <a:r>
              <a:rPr lang="en-US" sz="2000" dirty="0" smtClean="0"/>
              <a:t>fail-safe measures</a:t>
            </a:r>
            <a:endParaRPr lang="en-US" sz="2000" dirty="0"/>
          </a:p>
          <a:p>
            <a:pPr marL="285750" indent="-285750">
              <a:buFont typeface="Verdana" panose="020B0604030504040204" pitchFamily="34" charset="0"/>
              <a:buChar char="•"/>
              <a:defRPr/>
            </a:pPr>
            <a:endParaRPr lang="en-US" dirty="0"/>
          </a:p>
        </p:txBody>
      </p:sp>
      <p:sp>
        <p:nvSpPr>
          <p:cNvPr id="130052" name="Title 4"/>
          <p:cNvSpPr>
            <a:spLocks noGrp="1"/>
          </p:cNvSpPr>
          <p:nvPr>
            <p:ph type="title"/>
          </p:nvPr>
        </p:nvSpPr>
        <p:spPr>
          <a:xfrm>
            <a:off x="457200" y="0"/>
            <a:ext cx="8229600" cy="990600"/>
          </a:xfrm>
        </p:spPr>
        <p:txBody>
          <a:bodyPr>
            <a:normAutofit/>
          </a:bodyPr>
          <a:lstStyle/>
          <a:p>
            <a:pPr>
              <a:lnSpc>
                <a:spcPct val="100000"/>
              </a:lnSpc>
            </a:pPr>
            <a:r>
              <a:rPr lang="en-US" altLang="en-US" sz="2400" dirty="0">
                <a:solidFill>
                  <a:srgbClr val="4C4845"/>
                </a:solidFill>
                <a:latin typeface="Verdana" panose="020B0604030504040204" pitchFamily="34" charset="0"/>
                <a:cs typeface="Verdana" panose="020B0604030504040204" pitchFamily="34" charset="0"/>
              </a:rPr>
              <a:t>Hot </a:t>
            </a:r>
            <a:r>
              <a:rPr lang="en-US" altLang="en-US" sz="2400" dirty="0" smtClean="0">
                <a:solidFill>
                  <a:srgbClr val="4C4845"/>
                </a:solidFill>
                <a:latin typeface="Verdana" panose="020B0604030504040204" pitchFamily="34" charset="0"/>
                <a:cs typeface="Verdana" panose="020B0604030504040204" pitchFamily="34" charset="0"/>
              </a:rPr>
              <a:t>Spots in Safety Plans</a:t>
            </a:r>
            <a:endParaRPr lang="en-US" altLang="en-US" sz="2400" dirty="0">
              <a:solidFill>
                <a:srgbClr val="4C4845"/>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86085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98133"/>
            <a:ext cx="8229600" cy="4385734"/>
          </a:xfrm>
        </p:spPr>
        <p:txBody>
          <a:bodyPr/>
          <a:lstStyle/>
          <a:p>
            <a:pPr algn="ctr"/>
            <a:r>
              <a:rPr lang="en-US" dirty="0">
                <a:solidFill>
                  <a:srgbClr val="4C4845"/>
                </a:solidFill>
              </a:rPr>
              <a:t>A</a:t>
            </a:r>
            <a:r>
              <a:rPr lang="en-US" dirty="0" smtClean="0">
                <a:solidFill>
                  <a:srgbClr val="4C4845"/>
                </a:solidFill>
              </a:rPr>
              <a:t> </a:t>
            </a:r>
            <a:r>
              <a:rPr lang="en-US" dirty="0">
                <a:solidFill>
                  <a:srgbClr val="4C4845"/>
                </a:solidFill>
              </a:rPr>
              <a:t>L</a:t>
            </a:r>
            <a:r>
              <a:rPr lang="en-US" dirty="0" smtClean="0">
                <a:solidFill>
                  <a:srgbClr val="4C4845"/>
                </a:solidFill>
              </a:rPr>
              <a:t>ook at Two </a:t>
            </a:r>
            <a:r>
              <a:rPr lang="en-US" dirty="0">
                <a:solidFill>
                  <a:srgbClr val="4C4845"/>
                </a:solidFill>
              </a:rPr>
              <a:t>S</a:t>
            </a:r>
            <a:r>
              <a:rPr lang="en-US" dirty="0" smtClean="0">
                <a:solidFill>
                  <a:srgbClr val="4C4845"/>
                </a:solidFill>
              </a:rPr>
              <a:t>afety </a:t>
            </a:r>
            <a:r>
              <a:rPr lang="en-US" dirty="0">
                <a:solidFill>
                  <a:srgbClr val="4C4845"/>
                </a:solidFill>
              </a:rPr>
              <a:t>P</a:t>
            </a:r>
            <a:r>
              <a:rPr lang="en-US" dirty="0" smtClean="0">
                <a:solidFill>
                  <a:srgbClr val="4C4845"/>
                </a:solidFill>
              </a:rPr>
              <a:t>lans</a:t>
            </a:r>
            <a:endParaRPr lang="en-US" dirty="0">
              <a:solidFill>
                <a:srgbClr val="4C4845"/>
              </a:solidFill>
            </a:endParaRPr>
          </a:p>
        </p:txBody>
      </p:sp>
    </p:spTree>
    <p:extLst>
      <p:ext uri="{BB962C8B-B14F-4D97-AF65-F5344CB8AC3E}">
        <p14:creationId xmlns:p14="http://schemas.microsoft.com/office/powerpoint/2010/main" val="1312779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sz="2400" b="0" dirty="0" smtClean="0"/>
              <a:t>Training Goals</a:t>
            </a:r>
          </a:p>
        </p:txBody>
      </p:sp>
      <p:sp>
        <p:nvSpPr>
          <p:cNvPr id="11267" name="Content Placeholder 5"/>
          <p:cNvSpPr>
            <a:spLocks noGrp="1"/>
          </p:cNvSpPr>
          <p:nvPr>
            <p:ph idx="4294967295"/>
          </p:nvPr>
        </p:nvSpPr>
        <p:spPr bwMode="auto">
          <a:xfrm>
            <a:off x="228600" y="1371600"/>
            <a:ext cx="8686800" cy="4800600"/>
          </a:xfrm>
        </p:spPr>
        <p:txBody>
          <a:bodyPr wrap="square" numCol="1" anchor="t" anchorCtr="0" compatLnSpc="1">
            <a:prstTxWarp prst="textNoShape">
              <a:avLst/>
            </a:prstTxWarp>
          </a:bodyPr>
          <a:lstStyle/>
          <a:p>
            <a:pPr eaLnBrk="1" hangingPunct="1">
              <a:spcBef>
                <a:spcPct val="0"/>
              </a:spcBef>
              <a:spcAft>
                <a:spcPct val="0"/>
              </a:spcAft>
              <a:buClr>
                <a:schemeClr val="tx1"/>
              </a:buClr>
            </a:pPr>
            <a:r>
              <a:rPr lang="en-US" altLang="en-US" sz="2000" dirty="0" smtClean="0">
                <a:solidFill>
                  <a:srgbClr val="000000"/>
                </a:solidFill>
              </a:rPr>
              <a:t>	Supervisors will:</a:t>
            </a:r>
          </a:p>
          <a:p>
            <a:pPr eaLnBrk="1" hangingPunct="1">
              <a:spcBef>
                <a:spcPct val="0"/>
              </a:spcBef>
              <a:spcAft>
                <a:spcPct val="0"/>
              </a:spcAft>
              <a:buClr>
                <a:schemeClr val="tx1"/>
              </a:buClr>
            </a:pPr>
            <a:endParaRPr lang="en-US" altLang="en-US" sz="2000" dirty="0">
              <a:solidFill>
                <a:srgbClr val="000000"/>
              </a:solidFill>
            </a:endParaRPr>
          </a:p>
          <a:p>
            <a:pPr marL="914400" indent="-450850" eaLnBrk="1" hangingPunct="1">
              <a:spcBef>
                <a:spcPct val="0"/>
              </a:spcBef>
              <a:spcAft>
                <a:spcPct val="0"/>
              </a:spcAft>
              <a:buClr>
                <a:schemeClr val="tx1"/>
              </a:buClr>
              <a:buFont typeface="Verdana" panose="020B0604030504040204" pitchFamily="34" charset="0"/>
              <a:buChar char="•"/>
            </a:pPr>
            <a:r>
              <a:rPr lang="en-US" altLang="en-US" sz="2000" dirty="0">
                <a:solidFill>
                  <a:srgbClr val="000000"/>
                </a:solidFill>
              </a:rPr>
              <a:t>I</a:t>
            </a:r>
            <a:r>
              <a:rPr lang="en-US" altLang="en-US" sz="2000" dirty="0" smtClean="0">
                <a:solidFill>
                  <a:srgbClr val="000000"/>
                </a:solidFill>
              </a:rPr>
              <a:t>ncrease expertise in Structured Decision Making® (SDM) practice in order to serve as resources for their staff;</a:t>
            </a:r>
          </a:p>
          <a:p>
            <a:pPr marL="914400" indent="-450850" eaLnBrk="1" hangingPunct="1">
              <a:spcBef>
                <a:spcPct val="0"/>
              </a:spcBef>
              <a:spcAft>
                <a:spcPct val="0"/>
              </a:spcAft>
              <a:buFont typeface="Verdana" panose="020B0604030504040204" pitchFamily="34" charset="0"/>
              <a:buChar char="•"/>
            </a:pPr>
            <a:endParaRPr lang="en-US" altLang="en-US" sz="2000" dirty="0" smtClean="0">
              <a:solidFill>
                <a:srgbClr val="000000"/>
              </a:solidFill>
            </a:endParaRPr>
          </a:p>
          <a:p>
            <a:pPr marL="914400" indent="-450850" eaLnBrk="1" hangingPunct="1">
              <a:spcBef>
                <a:spcPct val="0"/>
              </a:spcBef>
              <a:spcAft>
                <a:spcPct val="0"/>
              </a:spcAft>
              <a:buClr>
                <a:schemeClr val="tx1"/>
              </a:buClr>
              <a:buFont typeface="Verdana" panose="020B0604030504040204" pitchFamily="34" charset="0"/>
              <a:buChar char="•"/>
            </a:pPr>
            <a:r>
              <a:rPr lang="en-US" altLang="en-US" sz="2000" dirty="0" smtClean="0">
                <a:solidFill>
                  <a:srgbClr val="000000"/>
                </a:solidFill>
              </a:rPr>
              <a:t>Learn ways to integrate SDM® assessments and decisions into key supervisory processes; and</a:t>
            </a:r>
          </a:p>
          <a:p>
            <a:pPr marL="914400" indent="-450850" eaLnBrk="1" hangingPunct="1">
              <a:spcBef>
                <a:spcPct val="0"/>
              </a:spcBef>
              <a:spcAft>
                <a:spcPct val="0"/>
              </a:spcAft>
              <a:buFont typeface="Verdana" panose="020B0604030504040204" pitchFamily="34" charset="0"/>
              <a:buChar char="•"/>
            </a:pPr>
            <a:endParaRPr lang="en-US" altLang="en-US" sz="2000" dirty="0" smtClean="0">
              <a:solidFill>
                <a:srgbClr val="000000"/>
              </a:solidFill>
            </a:endParaRPr>
          </a:p>
          <a:p>
            <a:pPr marL="914400" indent="-450850" eaLnBrk="1" hangingPunct="1">
              <a:spcBef>
                <a:spcPct val="0"/>
              </a:spcBef>
              <a:spcAft>
                <a:spcPct val="0"/>
              </a:spcAft>
              <a:buClr>
                <a:schemeClr val="tx1"/>
              </a:buClr>
              <a:buFont typeface="Verdana" panose="020B0604030504040204" pitchFamily="34" charset="0"/>
              <a:buChar char="•"/>
            </a:pPr>
            <a:r>
              <a:rPr lang="en-US" altLang="en-US" sz="2000" dirty="0" smtClean="0">
                <a:solidFill>
                  <a:srgbClr val="000000"/>
                </a:solidFill>
              </a:rPr>
              <a:t>Gain knowledge and skills to help motivate workers in their units to contribute to better outcomes through quality SDM implementation.</a:t>
            </a:r>
          </a:p>
        </p:txBody>
      </p:sp>
      <p:sp>
        <p:nvSpPr>
          <p:cNvPr id="7" name="Rectangle 6">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p:cNvPicPr>
          <p:nvPr/>
        </p:nvPicPr>
        <p:blipFill>
          <a:blip r:embed="rId3">
            <a:extLst>
              <a:ext uri="{28A0092B-C50C-407E-A947-70E740481C1C}">
                <a14:useLocalDpi xmlns:a14="http://schemas.microsoft.com/office/drawing/2010/main" val="0"/>
              </a:ext>
            </a:extLst>
          </a:blip>
          <a:srcRect t="9007"/>
          <a:stretch>
            <a:fillRect/>
          </a:stretch>
        </p:blipFill>
        <p:spPr bwMode="auto">
          <a:xfrm>
            <a:off x="0" y="1208088"/>
            <a:ext cx="914400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5" name="Title 1"/>
          <p:cNvSpPr>
            <a:spLocks noGrp="1"/>
          </p:cNvSpPr>
          <p:nvPr>
            <p:ph type="title"/>
          </p:nvPr>
        </p:nvSpPr>
        <p:spPr>
          <a:xfrm>
            <a:off x="457200" y="0"/>
            <a:ext cx="8794750" cy="962025"/>
          </a:xfrm>
        </p:spPr>
        <p:txBody>
          <a:bodyPr/>
          <a:lstStyle/>
          <a:p>
            <a:r>
              <a:rPr lang="en-US" altLang="en-US" sz="2400" dirty="0" smtClean="0">
                <a:solidFill>
                  <a:srgbClr val="4C4845"/>
                </a:solidFill>
                <a:latin typeface="Verdana" panose="020B0604030504040204" pitchFamily="34" charset="0"/>
                <a:cs typeface="Verdana" panose="020B0604030504040204" pitchFamily="34" charset="0"/>
              </a:rPr>
              <a:t>The SDM</a:t>
            </a:r>
            <a:r>
              <a:rPr lang="en-US" altLang="en-US" sz="2400" baseline="30000" dirty="0" smtClean="0">
                <a:solidFill>
                  <a:srgbClr val="4C4845"/>
                </a:solidFill>
                <a:latin typeface="Verdana" panose="020B0604030504040204" pitchFamily="34" charset="0"/>
                <a:cs typeface="Verdana" panose="020B0604030504040204" pitchFamily="34" charset="0"/>
              </a:rPr>
              <a:t>®</a:t>
            </a:r>
            <a:r>
              <a:rPr lang="en-US" altLang="en-US" sz="2400" dirty="0" smtClean="0">
                <a:solidFill>
                  <a:srgbClr val="4C4845"/>
                </a:solidFill>
                <a:latin typeface="Verdana" panose="020B0604030504040204" pitchFamily="34" charset="0"/>
                <a:cs typeface="Verdana" panose="020B0604030504040204" pitchFamily="34" charset="0"/>
              </a:rPr>
              <a:t> FSNA Informs Case Planning</a:t>
            </a:r>
          </a:p>
        </p:txBody>
      </p:sp>
    </p:spTree>
    <p:extLst>
      <p:ext uri="{BB962C8B-B14F-4D97-AF65-F5344CB8AC3E}">
        <p14:creationId xmlns:p14="http://schemas.microsoft.com/office/powerpoint/2010/main" val="166621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solidFill>
                  <a:srgbClr val="4C4845"/>
                </a:solidFill>
              </a:rPr>
              <a:t>Explain the FSNA to the Family</a:t>
            </a:r>
            <a:endParaRPr lang="en-US" sz="2400" dirty="0">
              <a:solidFill>
                <a:srgbClr val="4C4845"/>
              </a:solidFill>
            </a:endParaRPr>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1895287879"/>
              </p:ext>
            </p:extLst>
          </p:nvPr>
        </p:nvGraphicFramePr>
        <p:xfrm>
          <a:off x="190500" y="1371600"/>
          <a:ext cx="8762999"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0856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0"/>
            <a:ext cx="8229600" cy="990600"/>
          </a:xfrm>
        </p:spPr>
        <p:txBody>
          <a:bodyPr/>
          <a:lstStyle/>
          <a:p>
            <a:r>
              <a:rPr lang="en-US" altLang="en-US" sz="2400" dirty="0" smtClean="0">
                <a:solidFill>
                  <a:srgbClr val="4C4845"/>
                </a:solidFill>
                <a:latin typeface="Verdana" panose="020B0604030504040204" pitchFamily="34" charset="0"/>
                <a:cs typeface="Verdana" panose="020B0604030504040204" pitchFamily="34" charset="0"/>
              </a:rPr>
              <a:t>Steps for Developing a Case Plan</a:t>
            </a:r>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val="2891199761"/>
              </p:ext>
            </p:extLst>
          </p:nvPr>
        </p:nvGraphicFramePr>
        <p:xfrm>
          <a:off x="342900" y="13716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0028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914400" y="2514600"/>
            <a:ext cx="7391400" cy="3852334"/>
          </a:xfrm>
        </p:spPr>
        <p:txBody>
          <a:bodyPr/>
          <a:lstStyle/>
          <a:p>
            <a:pPr algn="ctr" defTabSz="912813" eaLnBrk="1" hangingPunct="1"/>
            <a:r>
              <a:rPr lang="en-US" altLang="en-US" sz="4300" dirty="0" smtClean="0">
                <a:solidFill>
                  <a:srgbClr val="4C4845"/>
                </a:solidFill>
              </a:rPr>
              <a:t>Supporting Use of the SDM</a:t>
            </a:r>
            <a:r>
              <a:rPr lang="en-US" altLang="en-US" sz="4300" baseline="30000" dirty="0" smtClean="0">
                <a:solidFill>
                  <a:srgbClr val="4C4845"/>
                </a:solidFill>
              </a:rPr>
              <a:t>®</a:t>
            </a:r>
            <a:r>
              <a:rPr lang="en-US" altLang="en-US" sz="4300" dirty="0" smtClean="0">
                <a:solidFill>
                  <a:srgbClr val="4C4845"/>
                </a:solidFill>
              </a:rPr>
              <a:t> Model in Ongoing Casework</a:t>
            </a:r>
          </a:p>
        </p:txBody>
      </p:sp>
    </p:spTree>
    <p:extLst>
      <p:ext uri="{BB962C8B-B14F-4D97-AF65-F5344CB8AC3E}">
        <p14:creationId xmlns:p14="http://schemas.microsoft.com/office/powerpoint/2010/main" val="81956028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normAutofit/>
          </a:bodyPr>
          <a:lstStyle/>
          <a:p>
            <a:pPr eaLnBrk="1" hangingPunct="1">
              <a:lnSpc>
                <a:spcPct val="100000"/>
              </a:lnSpc>
            </a:pPr>
            <a:r>
              <a:rPr lang="en-US" altLang="en-US" sz="2400" dirty="0" smtClean="0">
                <a:solidFill>
                  <a:srgbClr val="4C4845"/>
                </a:solidFill>
                <a:latin typeface="Verdana" pitchFamily="34" charset="0"/>
                <a:cs typeface="Verdana" pitchFamily="34" charset="0"/>
              </a:rPr>
              <a:t>Working </a:t>
            </a:r>
            <a:r>
              <a:rPr lang="en-US" altLang="en-US" sz="2400" dirty="0">
                <a:solidFill>
                  <a:srgbClr val="4C4845"/>
                </a:solidFill>
                <a:latin typeface="Verdana" pitchFamily="34" charset="0"/>
                <a:cs typeface="Verdana" pitchFamily="34" charset="0"/>
              </a:rPr>
              <a:t>With Families During Reunification</a:t>
            </a:r>
          </a:p>
        </p:txBody>
      </p:sp>
      <p:sp>
        <p:nvSpPr>
          <p:cNvPr id="6" name="Content Placeholder 5"/>
          <p:cNvSpPr>
            <a:spLocks noGrp="1"/>
          </p:cNvSpPr>
          <p:nvPr>
            <p:ph sz="quarter" idx="4294967295"/>
          </p:nvPr>
        </p:nvSpPr>
        <p:spPr>
          <a:xfrm>
            <a:off x="446649" y="1600200"/>
            <a:ext cx="3935413" cy="4373562"/>
          </a:xfrm>
        </p:spPr>
        <p:txBody>
          <a:bodyPr/>
          <a:lstStyle/>
          <a:p>
            <a:pPr marL="463550" indent="-46355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Keep a sense of urgency: Be clear about timelines for decision </a:t>
            </a:r>
            <a:r>
              <a:rPr lang="en-US" altLang="en-US" sz="2000" dirty="0" smtClean="0">
                <a:latin typeface="Verdana" panose="020B0604030504040204" pitchFamily="34" charset="0"/>
                <a:cs typeface="Verdana" panose="020B0604030504040204" pitchFamily="34" charset="0"/>
              </a:rPr>
              <a:t>making.</a:t>
            </a:r>
            <a:endParaRPr lang="en-US" altLang="en-US" sz="2000" dirty="0">
              <a:latin typeface="Verdana" panose="020B0604030504040204" pitchFamily="34" charset="0"/>
              <a:cs typeface="Verdana" panose="020B0604030504040204" pitchFamily="34" charset="0"/>
            </a:endParaRPr>
          </a:p>
          <a:p>
            <a:pPr marL="463550" indent="-46355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Orient the parents to shared understanding of safety threats, risk, and the process for evaluating </a:t>
            </a:r>
            <a:r>
              <a:rPr lang="en-US" altLang="en-US" sz="2000" dirty="0" smtClean="0">
                <a:latin typeface="Verdana" panose="020B0604030504040204" pitchFamily="34" charset="0"/>
                <a:cs typeface="Verdana" panose="020B0604030504040204" pitchFamily="34" charset="0"/>
              </a:rPr>
              <a:t>change.</a:t>
            </a:r>
            <a:endParaRPr lang="en-US" altLang="en-US" sz="2000" dirty="0">
              <a:latin typeface="Verdana" panose="020B0604030504040204" pitchFamily="34" charset="0"/>
              <a:cs typeface="Verdana" panose="020B0604030504040204" pitchFamily="34" charset="0"/>
            </a:endParaRPr>
          </a:p>
          <a:p>
            <a:pPr marL="463550" indent="-46355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Expand the family’s support </a:t>
            </a:r>
            <a:r>
              <a:rPr lang="en-US" altLang="en-US" sz="2000" dirty="0" smtClean="0">
                <a:latin typeface="Verdana" panose="020B0604030504040204" pitchFamily="34" charset="0"/>
                <a:cs typeface="Verdana" panose="020B0604030504040204" pitchFamily="34" charset="0"/>
              </a:rPr>
              <a:t>network.</a:t>
            </a:r>
            <a:endParaRPr lang="en-US" altLang="en-US" sz="2000" dirty="0">
              <a:latin typeface="Verdana" panose="020B0604030504040204" pitchFamily="34" charset="0"/>
              <a:cs typeface="Verdana" panose="020B0604030504040204" pitchFamily="34" charset="0"/>
            </a:endParaRPr>
          </a:p>
          <a:p>
            <a:endParaRPr lang="en-US" dirty="0"/>
          </a:p>
        </p:txBody>
      </p:sp>
      <p:sp>
        <p:nvSpPr>
          <p:cNvPr id="8" name="Content Placeholder 7"/>
          <p:cNvSpPr>
            <a:spLocks noGrp="1"/>
          </p:cNvSpPr>
          <p:nvPr>
            <p:ph sz="quarter" idx="4294967295"/>
          </p:nvPr>
        </p:nvSpPr>
        <p:spPr>
          <a:xfrm>
            <a:off x="4778742" y="1600200"/>
            <a:ext cx="3884612" cy="4373562"/>
          </a:xfrm>
        </p:spPr>
        <p:txBody>
          <a:bodyPr/>
          <a:lstStyle/>
          <a:p>
            <a:pPr marL="463550" indent="-46355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Create planned, purposeful, progressive contacts and visits that take family wishes and culture into </a:t>
            </a:r>
            <a:r>
              <a:rPr lang="en-US" altLang="en-US" sz="2000" dirty="0" smtClean="0">
                <a:latin typeface="Verdana" panose="020B0604030504040204" pitchFamily="34" charset="0"/>
                <a:cs typeface="Verdana" panose="020B0604030504040204" pitchFamily="34" charset="0"/>
              </a:rPr>
              <a:t>account.</a:t>
            </a:r>
            <a:endParaRPr lang="en-US" altLang="en-US" sz="2000" dirty="0">
              <a:latin typeface="Verdana" panose="020B0604030504040204" pitchFamily="34" charset="0"/>
              <a:cs typeface="Verdana" panose="020B0604030504040204" pitchFamily="34" charset="0"/>
            </a:endParaRPr>
          </a:p>
          <a:p>
            <a:pPr marL="463550" indent="-46355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Create opportunities for parents to demonstrate “</a:t>
            </a:r>
            <a:r>
              <a:rPr lang="en-US" altLang="ja-JP" sz="2000" dirty="0">
                <a:latin typeface="Verdana" panose="020B0604030504040204" pitchFamily="34" charset="0"/>
                <a:cs typeface="Verdana" panose="020B0604030504040204" pitchFamily="34" charset="0"/>
              </a:rPr>
              <a:t>acts of protection” during </a:t>
            </a:r>
            <a:r>
              <a:rPr lang="en-US" altLang="ja-JP" sz="2000" dirty="0" smtClean="0">
                <a:latin typeface="Verdana" panose="020B0604030504040204" pitchFamily="34" charset="0"/>
                <a:cs typeface="Verdana" panose="020B0604030504040204" pitchFamily="34" charset="0"/>
              </a:rPr>
              <a:t>visits.</a:t>
            </a:r>
            <a:endParaRPr lang="en-US" altLang="ja-JP" sz="2000" dirty="0">
              <a:latin typeface="Verdana" panose="020B0604030504040204" pitchFamily="34" charset="0"/>
              <a:cs typeface="Verdana" panose="020B0604030504040204" pitchFamily="34" charset="0"/>
            </a:endParaRPr>
          </a:p>
          <a:p>
            <a:pPr marL="463550" indent="-46355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Expect challenges and the “</a:t>
            </a:r>
            <a:r>
              <a:rPr lang="en-US" altLang="ja-JP" sz="2000" dirty="0">
                <a:latin typeface="Verdana" panose="020B0604030504040204" pitchFamily="34" charset="0"/>
                <a:cs typeface="Verdana" panose="020B0604030504040204" pitchFamily="34" charset="0"/>
              </a:rPr>
              <a:t>uneven </a:t>
            </a:r>
            <a:r>
              <a:rPr lang="en-US" altLang="ja-JP" sz="2000" dirty="0" smtClean="0">
                <a:latin typeface="Verdana" panose="020B0604030504040204" pitchFamily="34" charset="0"/>
                <a:cs typeface="Verdana" panose="020B0604030504040204" pitchFamily="34" charset="0"/>
              </a:rPr>
              <a:t>path.”</a:t>
            </a:r>
            <a:endParaRPr lang="en-US" altLang="ja-JP" sz="2000" dirty="0">
              <a:latin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415876034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457200" y="1"/>
            <a:ext cx="8534400" cy="961998"/>
          </a:xfrm>
        </p:spPr>
        <p:txBody>
          <a:bodyPr/>
          <a:lstStyle/>
          <a:p>
            <a:pPr eaLnBrk="1" hangingPunct="1">
              <a:lnSpc>
                <a:spcPct val="100000"/>
              </a:lnSpc>
            </a:pPr>
            <a:r>
              <a:rPr lang="en-US" altLang="en-US" sz="2400" dirty="0">
                <a:solidFill>
                  <a:srgbClr val="4C4845"/>
                </a:solidFill>
                <a:latin typeface="Verdana" pitchFamily="34" charset="0"/>
                <a:ea typeface="+mj-ea"/>
                <a:cs typeface="Verdana" pitchFamily="34" charset="0"/>
              </a:rPr>
              <a:t>Orienting Families to the Reunification Process</a:t>
            </a:r>
          </a:p>
        </p:txBody>
      </p:sp>
      <p:sp>
        <p:nvSpPr>
          <p:cNvPr id="119811" name="Content Placeholder 2"/>
          <p:cNvSpPr>
            <a:spLocks noGrp="1"/>
          </p:cNvSpPr>
          <p:nvPr>
            <p:ph idx="4294967295"/>
          </p:nvPr>
        </p:nvSpPr>
        <p:spPr>
          <a:xfrm>
            <a:off x="457200" y="1447800"/>
            <a:ext cx="8382000" cy="4984750"/>
          </a:xfrm>
        </p:spPr>
        <p:txBody>
          <a:bodyPr/>
          <a:lstStyle/>
          <a:p>
            <a:pPr marL="461963" indent="-461963" eaLnBrk="1" hangingPunct="1">
              <a:buFont typeface="Verdana" panose="020B0604030504040204" pitchFamily="34" charset="0"/>
              <a:buChar char="•"/>
            </a:pPr>
            <a:r>
              <a:rPr lang="en-US" altLang="en-US" sz="2000" dirty="0" smtClean="0">
                <a:latin typeface="Verdana" panose="020B0604030504040204" pitchFamily="34" charset="0"/>
                <a:cs typeface="Verdana" panose="020B0604030504040204" pitchFamily="34" charset="0"/>
              </a:rPr>
              <a:t>Explain the process (why, what, how).</a:t>
            </a:r>
          </a:p>
          <a:p>
            <a:pPr marL="461963" indent="-461963" eaLnBrk="1" hangingPunct="1">
              <a:buFont typeface="Verdana" panose="020B0604030504040204" pitchFamily="34" charset="0"/>
              <a:buChar char="•"/>
            </a:pPr>
            <a:r>
              <a:rPr lang="en-US" altLang="en-US" sz="2000" dirty="0" smtClean="0">
                <a:latin typeface="Verdana" panose="020B0604030504040204" pitchFamily="34" charset="0"/>
                <a:cs typeface="Verdana" panose="020B0604030504040204" pitchFamily="34" charset="0"/>
              </a:rPr>
              <a:t>Review and clarify the harm/danger statements.</a:t>
            </a:r>
          </a:p>
          <a:p>
            <a:pPr marL="461963" indent="-461963" eaLnBrk="1" hangingPunct="1">
              <a:buFont typeface="Verdana" panose="020B0604030504040204" pitchFamily="34" charset="0"/>
              <a:buChar char="•"/>
            </a:pPr>
            <a:r>
              <a:rPr lang="en-US" altLang="en-US" sz="2000" dirty="0" smtClean="0">
                <a:latin typeface="Verdana" panose="020B0604030504040204" pitchFamily="34" charset="0"/>
                <a:cs typeface="Verdana" panose="020B0604030504040204" pitchFamily="34" charset="0"/>
              </a:rPr>
              <a:t>Review and clarify the safety goal.</a:t>
            </a:r>
          </a:p>
          <a:p>
            <a:pPr marL="461963" indent="-461963" eaLnBrk="1" hangingPunct="1">
              <a:buFont typeface="Verdana" panose="020B0604030504040204" pitchFamily="34" charset="0"/>
              <a:buChar char="•"/>
            </a:pPr>
            <a:r>
              <a:rPr lang="en-US" altLang="en-US" sz="2000" dirty="0" smtClean="0">
                <a:latin typeface="Verdana" panose="020B0604030504040204" pitchFamily="34" charset="0"/>
                <a:cs typeface="Verdana" panose="020B0604030504040204" pitchFamily="34" charset="0"/>
              </a:rPr>
              <a:t>Talk with families about …</a:t>
            </a:r>
          </a:p>
          <a:p>
            <a:pPr marL="461963" indent="-461963" eaLnBrk="1" hangingPunct="1"/>
            <a:endParaRPr lang="en-US" altLang="en-US" dirty="0" smtClean="0">
              <a:latin typeface="Verdana" panose="020B0604030504040204" pitchFamily="34" charset="0"/>
              <a:cs typeface="Verdana" panose="020B0604030504040204" pitchFamily="34" charset="0"/>
            </a:endParaRPr>
          </a:p>
        </p:txBody>
      </p:sp>
      <p:grpSp>
        <p:nvGrpSpPr>
          <p:cNvPr id="2" name="Group 1"/>
          <p:cNvGrpSpPr/>
          <p:nvPr/>
        </p:nvGrpSpPr>
        <p:grpSpPr>
          <a:xfrm>
            <a:off x="459795" y="2910167"/>
            <a:ext cx="8300608" cy="3247464"/>
            <a:chOff x="459795" y="2910167"/>
            <a:chExt cx="8300608" cy="3247464"/>
          </a:xfrm>
        </p:grpSpPr>
        <p:sp>
          <p:nvSpPr>
            <p:cNvPr id="3" name="Freeform 2"/>
            <p:cNvSpPr/>
            <p:nvPr/>
          </p:nvSpPr>
          <p:spPr>
            <a:xfrm>
              <a:off x="459795" y="2910167"/>
              <a:ext cx="2530673" cy="657300"/>
            </a:xfrm>
            <a:custGeom>
              <a:avLst/>
              <a:gdLst>
                <a:gd name="connsiteX0" fmla="*/ 0 w 2530673"/>
                <a:gd name="connsiteY0" fmla="*/ 0 h 657300"/>
                <a:gd name="connsiteX1" fmla="*/ 2530673 w 2530673"/>
                <a:gd name="connsiteY1" fmla="*/ 0 h 657300"/>
                <a:gd name="connsiteX2" fmla="*/ 2530673 w 2530673"/>
                <a:gd name="connsiteY2" fmla="*/ 657300 h 657300"/>
                <a:gd name="connsiteX3" fmla="*/ 0 w 2530673"/>
                <a:gd name="connsiteY3" fmla="*/ 657300 h 657300"/>
                <a:gd name="connsiteX4" fmla="*/ 0 w 2530673"/>
                <a:gd name="connsiteY4" fmla="*/ 0 h 6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673" h="657300">
                  <a:moveTo>
                    <a:pt x="0" y="0"/>
                  </a:moveTo>
                  <a:lnTo>
                    <a:pt x="2530673" y="0"/>
                  </a:lnTo>
                  <a:lnTo>
                    <a:pt x="2530673" y="657300"/>
                  </a:lnTo>
                  <a:lnTo>
                    <a:pt x="0" y="657300"/>
                  </a:lnTo>
                  <a:lnTo>
                    <a:pt x="0" y="0"/>
                  </a:lnTo>
                  <a:close/>
                </a:path>
              </a:pathLst>
            </a:cu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Demonstrating Safety</a:t>
              </a:r>
              <a:endParaRPr lang="en-US" sz="1800" b="1" kern="1200" dirty="0"/>
            </a:p>
          </p:txBody>
        </p:sp>
        <p:sp>
          <p:nvSpPr>
            <p:cNvPr id="5" name="Freeform 4"/>
            <p:cNvSpPr/>
            <p:nvPr/>
          </p:nvSpPr>
          <p:spPr>
            <a:xfrm>
              <a:off x="459795" y="3567467"/>
              <a:ext cx="2530673" cy="2590164"/>
            </a:xfrm>
            <a:custGeom>
              <a:avLst/>
              <a:gdLst>
                <a:gd name="connsiteX0" fmla="*/ 0 w 2530673"/>
                <a:gd name="connsiteY0" fmla="*/ 0 h 2590164"/>
                <a:gd name="connsiteX1" fmla="*/ 2530673 w 2530673"/>
                <a:gd name="connsiteY1" fmla="*/ 0 h 2590164"/>
                <a:gd name="connsiteX2" fmla="*/ 2530673 w 2530673"/>
                <a:gd name="connsiteY2" fmla="*/ 2590164 h 2590164"/>
                <a:gd name="connsiteX3" fmla="*/ 0 w 2530673"/>
                <a:gd name="connsiteY3" fmla="*/ 2590164 h 2590164"/>
                <a:gd name="connsiteX4" fmla="*/ 0 w 2530673"/>
                <a:gd name="connsiteY4" fmla="*/ 0 h 259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673" h="2590164">
                  <a:moveTo>
                    <a:pt x="0" y="0"/>
                  </a:moveTo>
                  <a:lnTo>
                    <a:pt x="2530673" y="0"/>
                  </a:lnTo>
                  <a:lnTo>
                    <a:pt x="2530673" y="2590164"/>
                  </a:lnTo>
                  <a:lnTo>
                    <a:pt x="0" y="2590164"/>
                  </a:lnTo>
                  <a:lnTo>
                    <a:pt x="0" y="0"/>
                  </a:lnTo>
                  <a:close/>
                </a:path>
              </a:pathLst>
            </a:custGeom>
            <a:solidFill>
              <a:schemeClr val="accent5">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pPr>
              <a:r>
                <a:rPr lang="en-US" sz="1800" kern="1200" dirty="0" smtClean="0">
                  <a:solidFill>
                    <a:schemeClr val="tx1"/>
                  </a:solidFill>
                </a:rPr>
                <a:t>Think together: How can the parent demonstrate acts of protection during this time?</a:t>
              </a:r>
              <a:endParaRPr lang="en-US" sz="1800" kern="1200" dirty="0">
                <a:solidFill>
                  <a:schemeClr val="tx1"/>
                </a:solidFill>
              </a:endParaRPr>
            </a:p>
          </p:txBody>
        </p:sp>
        <p:sp>
          <p:nvSpPr>
            <p:cNvPr id="6" name="Freeform 5"/>
            <p:cNvSpPr/>
            <p:nvPr/>
          </p:nvSpPr>
          <p:spPr>
            <a:xfrm>
              <a:off x="3344763" y="2910167"/>
              <a:ext cx="2530673" cy="657300"/>
            </a:xfrm>
            <a:custGeom>
              <a:avLst/>
              <a:gdLst>
                <a:gd name="connsiteX0" fmla="*/ 0 w 2530673"/>
                <a:gd name="connsiteY0" fmla="*/ 0 h 657300"/>
                <a:gd name="connsiteX1" fmla="*/ 2530673 w 2530673"/>
                <a:gd name="connsiteY1" fmla="*/ 0 h 657300"/>
                <a:gd name="connsiteX2" fmla="*/ 2530673 w 2530673"/>
                <a:gd name="connsiteY2" fmla="*/ 657300 h 657300"/>
                <a:gd name="connsiteX3" fmla="*/ 0 w 2530673"/>
                <a:gd name="connsiteY3" fmla="*/ 657300 h 657300"/>
                <a:gd name="connsiteX4" fmla="*/ 0 w 2530673"/>
                <a:gd name="connsiteY4" fmla="*/ 0 h 6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673" h="657300">
                  <a:moveTo>
                    <a:pt x="0" y="0"/>
                  </a:moveTo>
                  <a:lnTo>
                    <a:pt x="2530673" y="0"/>
                  </a:lnTo>
                  <a:lnTo>
                    <a:pt x="2530673" y="657300"/>
                  </a:lnTo>
                  <a:lnTo>
                    <a:pt x="0" y="657300"/>
                  </a:lnTo>
                  <a:lnTo>
                    <a:pt x="0" y="0"/>
                  </a:lnTo>
                  <a:close/>
                </a:path>
              </a:pathLst>
            </a:cu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Developing the Network</a:t>
              </a:r>
              <a:endParaRPr lang="en-US" sz="1800" b="1" kern="1200" dirty="0"/>
            </a:p>
          </p:txBody>
        </p:sp>
        <p:sp>
          <p:nvSpPr>
            <p:cNvPr id="7" name="Freeform 6"/>
            <p:cNvSpPr/>
            <p:nvPr/>
          </p:nvSpPr>
          <p:spPr>
            <a:xfrm>
              <a:off x="3344763" y="3567467"/>
              <a:ext cx="2530673" cy="2590164"/>
            </a:xfrm>
            <a:custGeom>
              <a:avLst/>
              <a:gdLst>
                <a:gd name="connsiteX0" fmla="*/ 0 w 2530673"/>
                <a:gd name="connsiteY0" fmla="*/ 0 h 2590164"/>
                <a:gd name="connsiteX1" fmla="*/ 2530673 w 2530673"/>
                <a:gd name="connsiteY1" fmla="*/ 0 h 2590164"/>
                <a:gd name="connsiteX2" fmla="*/ 2530673 w 2530673"/>
                <a:gd name="connsiteY2" fmla="*/ 2590164 h 2590164"/>
                <a:gd name="connsiteX3" fmla="*/ 0 w 2530673"/>
                <a:gd name="connsiteY3" fmla="*/ 2590164 h 2590164"/>
                <a:gd name="connsiteX4" fmla="*/ 0 w 2530673"/>
                <a:gd name="connsiteY4" fmla="*/ 0 h 259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673" h="2590164">
                  <a:moveTo>
                    <a:pt x="0" y="0"/>
                  </a:moveTo>
                  <a:lnTo>
                    <a:pt x="2530673" y="0"/>
                  </a:lnTo>
                  <a:lnTo>
                    <a:pt x="2530673" y="2590164"/>
                  </a:lnTo>
                  <a:lnTo>
                    <a:pt x="0" y="2590164"/>
                  </a:lnTo>
                  <a:lnTo>
                    <a:pt x="0" y="0"/>
                  </a:lnTo>
                  <a:close/>
                </a:path>
              </a:pathLst>
            </a:custGeom>
            <a:solidFill>
              <a:schemeClr val="accent5">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465138" lvl="1" indent="-465138" algn="l" defTabSz="800100">
                <a:lnSpc>
                  <a:spcPct val="90000"/>
                </a:lnSpc>
                <a:spcBef>
                  <a:spcPct val="0"/>
                </a:spcBef>
                <a:spcAft>
                  <a:spcPct val="15000"/>
                </a:spcAft>
                <a:buFont typeface="Verdana" panose="020B0604030504040204" pitchFamily="34" charset="0"/>
                <a:buChar char="••"/>
              </a:pPr>
              <a:r>
                <a:rPr lang="en-US" sz="1800" kern="1200" dirty="0" smtClean="0">
                  <a:solidFill>
                    <a:schemeClr val="tx1"/>
                  </a:solidFill>
                </a:rPr>
                <a:t>Who cares about the child and parent?</a:t>
              </a:r>
              <a:endParaRPr lang="en-US" sz="1800" kern="1200" dirty="0">
                <a:solidFill>
                  <a:schemeClr val="tx1"/>
                </a:solidFill>
              </a:endParaRPr>
            </a:p>
            <a:p>
              <a:pPr marL="465138" lvl="1" indent="-465138" algn="l" defTabSz="800100">
                <a:lnSpc>
                  <a:spcPct val="90000"/>
                </a:lnSpc>
                <a:spcBef>
                  <a:spcPct val="0"/>
                </a:spcBef>
                <a:spcAft>
                  <a:spcPct val="15000"/>
                </a:spcAft>
                <a:buFont typeface="Verdana" panose="020B0604030504040204" pitchFamily="34" charset="0"/>
                <a:buChar char="••"/>
              </a:pPr>
              <a:r>
                <a:rPr lang="en-US" sz="1800" kern="1200" dirty="0" smtClean="0">
                  <a:solidFill>
                    <a:schemeClr val="tx1"/>
                  </a:solidFill>
                </a:rPr>
                <a:t>How can we get them involved?</a:t>
              </a:r>
              <a:endParaRPr lang="en-US" sz="1800" kern="1200" dirty="0">
                <a:solidFill>
                  <a:schemeClr val="tx1"/>
                </a:solidFill>
              </a:endParaRPr>
            </a:p>
            <a:p>
              <a:pPr marL="465138" lvl="1" indent="-465138" algn="l" defTabSz="800100">
                <a:lnSpc>
                  <a:spcPct val="90000"/>
                </a:lnSpc>
                <a:spcBef>
                  <a:spcPct val="0"/>
                </a:spcBef>
                <a:spcAft>
                  <a:spcPct val="15000"/>
                </a:spcAft>
                <a:buFont typeface="Verdana" panose="020B0604030504040204" pitchFamily="34" charset="0"/>
                <a:buChar char="••"/>
              </a:pPr>
              <a:r>
                <a:rPr lang="en-US" sz="1800" kern="1200" dirty="0" smtClean="0">
                  <a:solidFill>
                    <a:schemeClr val="tx1"/>
                  </a:solidFill>
                </a:rPr>
                <a:t>Share the danger statements and safety goals.</a:t>
              </a:r>
              <a:endParaRPr lang="en-US" sz="1800" kern="1200" dirty="0">
                <a:solidFill>
                  <a:schemeClr val="tx1"/>
                </a:solidFill>
              </a:endParaRPr>
            </a:p>
          </p:txBody>
        </p:sp>
        <p:sp>
          <p:nvSpPr>
            <p:cNvPr id="8" name="Freeform 7"/>
            <p:cNvSpPr/>
            <p:nvPr/>
          </p:nvSpPr>
          <p:spPr>
            <a:xfrm>
              <a:off x="6229730" y="2910167"/>
              <a:ext cx="2530673" cy="657300"/>
            </a:xfrm>
            <a:custGeom>
              <a:avLst/>
              <a:gdLst>
                <a:gd name="connsiteX0" fmla="*/ 0 w 2530673"/>
                <a:gd name="connsiteY0" fmla="*/ 0 h 657300"/>
                <a:gd name="connsiteX1" fmla="*/ 2530673 w 2530673"/>
                <a:gd name="connsiteY1" fmla="*/ 0 h 657300"/>
                <a:gd name="connsiteX2" fmla="*/ 2530673 w 2530673"/>
                <a:gd name="connsiteY2" fmla="*/ 657300 h 657300"/>
                <a:gd name="connsiteX3" fmla="*/ 0 w 2530673"/>
                <a:gd name="connsiteY3" fmla="*/ 657300 h 657300"/>
                <a:gd name="connsiteX4" fmla="*/ 0 w 2530673"/>
                <a:gd name="connsiteY4" fmla="*/ 0 h 6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673" h="657300">
                  <a:moveTo>
                    <a:pt x="0" y="0"/>
                  </a:moveTo>
                  <a:lnTo>
                    <a:pt x="2530673" y="0"/>
                  </a:lnTo>
                  <a:lnTo>
                    <a:pt x="2530673" y="657300"/>
                  </a:lnTo>
                  <a:lnTo>
                    <a:pt x="0" y="657300"/>
                  </a:lnTo>
                  <a:lnTo>
                    <a:pt x="0" y="0"/>
                  </a:lnTo>
                  <a:close/>
                </a:path>
              </a:pathLst>
            </a:cu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smtClean="0"/>
                <a:t>Reunification Reassessment</a:t>
              </a:r>
              <a:endParaRPr lang="en-US" sz="1800" b="1" kern="1200" dirty="0"/>
            </a:p>
          </p:txBody>
        </p:sp>
        <p:sp>
          <p:nvSpPr>
            <p:cNvPr id="9" name="Freeform 8"/>
            <p:cNvSpPr/>
            <p:nvPr/>
          </p:nvSpPr>
          <p:spPr>
            <a:xfrm>
              <a:off x="6229730" y="3567467"/>
              <a:ext cx="2530673" cy="2590164"/>
            </a:xfrm>
            <a:custGeom>
              <a:avLst/>
              <a:gdLst>
                <a:gd name="connsiteX0" fmla="*/ 0 w 2530673"/>
                <a:gd name="connsiteY0" fmla="*/ 0 h 2590164"/>
                <a:gd name="connsiteX1" fmla="*/ 2530673 w 2530673"/>
                <a:gd name="connsiteY1" fmla="*/ 0 h 2590164"/>
                <a:gd name="connsiteX2" fmla="*/ 2530673 w 2530673"/>
                <a:gd name="connsiteY2" fmla="*/ 2590164 h 2590164"/>
                <a:gd name="connsiteX3" fmla="*/ 0 w 2530673"/>
                <a:gd name="connsiteY3" fmla="*/ 2590164 h 2590164"/>
                <a:gd name="connsiteX4" fmla="*/ 0 w 2530673"/>
                <a:gd name="connsiteY4" fmla="*/ 0 h 259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0673" h="2590164">
                  <a:moveTo>
                    <a:pt x="0" y="0"/>
                  </a:moveTo>
                  <a:lnTo>
                    <a:pt x="2530673" y="0"/>
                  </a:lnTo>
                  <a:lnTo>
                    <a:pt x="2530673" y="2590164"/>
                  </a:lnTo>
                  <a:lnTo>
                    <a:pt x="0" y="2590164"/>
                  </a:lnTo>
                  <a:lnTo>
                    <a:pt x="0" y="0"/>
                  </a:lnTo>
                  <a:close/>
                </a:path>
              </a:pathLst>
            </a:custGeom>
            <a:solidFill>
              <a:schemeClr val="accent5">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465138" lvl="1" indent="-465138" algn="l" defTabSz="800100">
                <a:lnSpc>
                  <a:spcPct val="90000"/>
                </a:lnSpc>
                <a:spcBef>
                  <a:spcPct val="0"/>
                </a:spcBef>
                <a:spcAft>
                  <a:spcPct val="15000"/>
                </a:spcAft>
                <a:buFont typeface="Verdana" panose="020B0604030504040204" pitchFamily="34" charset="0"/>
                <a:buChar char="••"/>
              </a:pPr>
              <a:r>
                <a:rPr lang="en-US" sz="1800" kern="1200" dirty="0" smtClean="0">
                  <a:solidFill>
                    <a:schemeClr val="tx1"/>
                  </a:solidFill>
                </a:rPr>
                <a:t>Starting risk level</a:t>
              </a:r>
              <a:endParaRPr lang="en-US" sz="1800" kern="1200" dirty="0">
                <a:solidFill>
                  <a:schemeClr val="tx1"/>
                </a:solidFill>
              </a:endParaRPr>
            </a:p>
            <a:p>
              <a:pPr marL="465138" lvl="1" indent="-465138" algn="l" defTabSz="800100">
                <a:lnSpc>
                  <a:spcPct val="90000"/>
                </a:lnSpc>
                <a:spcBef>
                  <a:spcPct val="0"/>
                </a:spcBef>
                <a:spcAft>
                  <a:spcPct val="15000"/>
                </a:spcAft>
                <a:buFont typeface="Verdana" panose="020B0604030504040204" pitchFamily="34" charset="0"/>
                <a:buChar char="••"/>
              </a:pPr>
              <a:r>
                <a:rPr lang="en-US" sz="1800" b="1" kern="1200" dirty="0" smtClean="0">
                  <a:solidFill>
                    <a:schemeClr val="tx1"/>
                  </a:solidFill>
                </a:rPr>
                <a:t>Progress </a:t>
              </a:r>
              <a:r>
                <a:rPr lang="en-US" sz="1800" b="0" kern="1200" dirty="0" smtClean="0">
                  <a:solidFill>
                    <a:schemeClr val="tx1"/>
                  </a:solidFill>
                </a:rPr>
                <a:t>toward goals</a:t>
              </a:r>
              <a:endParaRPr lang="en-US" sz="1800" b="0" kern="1200" dirty="0">
                <a:solidFill>
                  <a:schemeClr val="tx1"/>
                </a:solidFill>
              </a:endParaRPr>
            </a:p>
            <a:p>
              <a:pPr marL="465138" lvl="1" indent="-465138" algn="l" defTabSz="800100">
                <a:lnSpc>
                  <a:spcPct val="90000"/>
                </a:lnSpc>
                <a:spcBef>
                  <a:spcPct val="0"/>
                </a:spcBef>
                <a:spcAft>
                  <a:spcPct val="15000"/>
                </a:spcAft>
                <a:buFont typeface="Verdana" panose="020B0604030504040204" pitchFamily="34" charset="0"/>
                <a:buChar char="••"/>
              </a:pPr>
              <a:r>
                <a:rPr lang="en-US" sz="1800" b="1" i="0" kern="1200" dirty="0" smtClean="0">
                  <a:solidFill>
                    <a:schemeClr val="tx1"/>
                  </a:solidFill>
                </a:rPr>
                <a:t>Actions </a:t>
              </a:r>
              <a:r>
                <a:rPr lang="en-US" sz="1800" kern="1200" dirty="0" smtClean="0">
                  <a:solidFill>
                    <a:schemeClr val="tx1"/>
                  </a:solidFill>
                </a:rPr>
                <a:t>during visits</a:t>
              </a:r>
              <a:endParaRPr lang="en-US" sz="1800" kern="1200" dirty="0">
                <a:solidFill>
                  <a:schemeClr val="tx1"/>
                </a:solidFill>
              </a:endParaRPr>
            </a:p>
            <a:p>
              <a:pPr marL="465138" lvl="1" indent="-465138" algn="l" defTabSz="800100">
                <a:lnSpc>
                  <a:spcPct val="90000"/>
                </a:lnSpc>
                <a:spcBef>
                  <a:spcPct val="0"/>
                </a:spcBef>
                <a:spcAft>
                  <a:spcPct val="15000"/>
                </a:spcAft>
                <a:buFont typeface="Verdana" panose="020B0604030504040204" pitchFamily="34" charset="0"/>
                <a:buChar char="••"/>
              </a:pPr>
              <a:r>
                <a:rPr lang="en-US" sz="1800" kern="1200" dirty="0" smtClean="0">
                  <a:solidFill>
                    <a:schemeClr val="tx1"/>
                  </a:solidFill>
                </a:rPr>
                <a:t>Changes in safety</a:t>
              </a:r>
              <a:endParaRPr lang="en-US" sz="1800" kern="1200" dirty="0">
                <a:solidFill>
                  <a:schemeClr val="tx1"/>
                </a:solidFill>
              </a:endParaRPr>
            </a:p>
          </p:txBody>
        </p:sp>
      </p:grpSp>
    </p:spTree>
    <p:extLst>
      <p:ext uri="{BB962C8B-B14F-4D97-AF65-F5344CB8AC3E}">
        <p14:creationId xmlns:p14="http://schemas.microsoft.com/office/powerpoint/2010/main" val="149816413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US" altLang="en-US" sz="2400" dirty="0">
                <a:solidFill>
                  <a:srgbClr val="4C4845"/>
                </a:solidFill>
                <a:latin typeface="Verdana" pitchFamily="34" charset="0"/>
                <a:ea typeface="+mj-ea"/>
                <a:cs typeface="Verdana" pitchFamily="34" charset="0"/>
              </a:rPr>
              <a:t>Staying Focused: The SDM</a:t>
            </a:r>
            <a:r>
              <a:rPr lang="en-US" altLang="en-US" sz="2400" baseline="30000" dirty="0">
                <a:solidFill>
                  <a:srgbClr val="4C4845"/>
                </a:solidFill>
                <a:latin typeface="Verdana" pitchFamily="34" charset="0"/>
                <a:ea typeface="+mj-ea"/>
                <a:cs typeface="Verdana" pitchFamily="34" charset="0"/>
              </a:rPr>
              <a:t>®</a:t>
            </a:r>
            <a:r>
              <a:rPr lang="en-US" altLang="en-US" sz="2400" dirty="0">
                <a:solidFill>
                  <a:srgbClr val="4C4845"/>
                </a:solidFill>
                <a:latin typeface="Verdana" pitchFamily="34" charset="0"/>
                <a:ea typeface="+mj-ea"/>
                <a:cs typeface="Verdana" pitchFamily="34" charset="0"/>
              </a:rPr>
              <a:t> Connection</a:t>
            </a:r>
          </a:p>
        </p:txBody>
      </p:sp>
      <p:sp>
        <p:nvSpPr>
          <p:cNvPr id="4" name="Content Placeholder 3"/>
          <p:cNvSpPr>
            <a:spLocks noGrp="1"/>
          </p:cNvSpPr>
          <p:nvPr>
            <p:ph sz="quarter" idx="4294967295"/>
          </p:nvPr>
        </p:nvSpPr>
        <p:spPr>
          <a:xfrm>
            <a:off x="457200" y="1870278"/>
            <a:ext cx="8229600" cy="457200"/>
          </a:xfrm>
        </p:spPr>
        <p:txBody>
          <a:bodyPr/>
          <a:lstStyle/>
          <a:p>
            <a:pPr marL="463550" indent="-463550" defTabSz="455613">
              <a:spcBef>
                <a:spcPct val="0"/>
              </a:spcBef>
              <a:buClr>
                <a:schemeClr val="tx1"/>
              </a:buClr>
              <a:buFont typeface="Verdana" panose="020B0604030504040204" pitchFamily="34" charset="0"/>
              <a:buAutoNum type="arabicPeriod"/>
            </a:pPr>
            <a:r>
              <a:rPr lang="en-US" altLang="en-US" sz="2000" b="1" dirty="0" smtClean="0">
                <a:solidFill>
                  <a:schemeClr val="tx1"/>
                </a:solidFill>
                <a:latin typeface="Verdana" panose="020B0604030504040204" pitchFamily="34" charset="0"/>
                <a:cs typeface="Verdana" panose="020B0604030504040204" pitchFamily="34" charset="0"/>
              </a:rPr>
              <a:t>Reduced risk level </a:t>
            </a:r>
            <a:r>
              <a:rPr lang="en-US" altLang="en-US" sz="2000" dirty="0" smtClean="0">
                <a:solidFill>
                  <a:schemeClr val="tx1"/>
                </a:solidFill>
                <a:latin typeface="Verdana" panose="020B0604030504040204" pitchFamily="34" charset="0"/>
                <a:cs typeface="Verdana" panose="020B0604030504040204" pitchFamily="34" charset="0"/>
              </a:rPr>
              <a:t>= low or moderate</a:t>
            </a:r>
          </a:p>
          <a:p>
            <a:pPr marL="463550" lvl="1" indent="0" defTabSz="455613">
              <a:spcBef>
                <a:spcPct val="0"/>
              </a:spcBef>
              <a:buFont typeface="Arial" panose="020B0604020202020204" pitchFamily="34" charset="0"/>
              <a:buNone/>
            </a:pPr>
            <a:r>
              <a:rPr lang="en-US" altLang="en-US" sz="2000" dirty="0" smtClean="0">
                <a:solidFill>
                  <a:schemeClr val="tx1"/>
                </a:solidFill>
                <a:latin typeface="Verdana" panose="020B0604030504040204" pitchFamily="34" charset="0"/>
                <a:cs typeface="Verdana" panose="020B0604030504040204" pitchFamily="34" charset="0"/>
              </a:rPr>
              <a:t>Includes no new reports and progress toward case plan goals = meaningful behavior change</a:t>
            </a:r>
          </a:p>
          <a:p>
            <a:pPr marL="320675" indent="-320675" defTabSz="455613">
              <a:spcBef>
                <a:spcPct val="0"/>
              </a:spcBef>
              <a:buFont typeface="Verdana" panose="020B0604030504040204" pitchFamily="34" charset="0"/>
              <a:buAutoNum type="arabicPeriod"/>
            </a:pPr>
            <a:endParaRPr lang="en-US" altLang="en-US" sz="2000" b="1" dirty="0" smtClean="0">
              <a:solidFill>
                <a:schemeClr val="tx1"/>
              </a:solidFill>
              <a:latin typeface="Verdana" panose="020B0604030504040204" pitchFamily="34" charset="0"/>
              <a:cs typeface="Verdana" panose="020B0604030504040204" pitchFamily="34" charset="0"/>
            </a:endParaRPr>
          </a:p>
          <a:p>
            <a:pPr marL="463550" indent="-463550" defTabSz="455613">
              <a:spcBef>
                <a:spcPct val="0"/>
              </a:spcBef>
              <a:buFont typeface="Verdana" panose="020B0604030504040204" pitchFamily="34" charset="0"/>
              <a:buAutoNum type="arabicPeriod"/>
            </a:pPr>
            <a:r>
              <a:rPr lang="en-US" altLang="en-US" sz="2000" b="1" dirty="0" smtClean="0">
                <a:solidFill>
                  <a:schemeClr val="tx1"/>
                </a:solidFill>
                <a:latin typeface="Verdana" panose="020B0604030504040204" pitchFamily="34" charset="0"/>
                <a:cs typeface="Verdana" panose="020B0604030504040204" pitchFamily="34" charset="0"/>
              </a:rPr>
              <a:t>Visitation frequency and quality </a:t>
            </a:r>
            <a:r>
              <a:rPr lang="en-US" altLang="en-US" sz="2000" dirty="0" smtClean="0">
                <a:solidFill>
                  <a:schemeClr val="tx1"/>
                </a:solidFill>
                <a:latin typeface="Verdana" panose="020B0604030504040204" pitchFamily="34" charset="0"/>
                <a:cs typeface="Verdana" panose="020B0604030504040204" pitchFamily="34" charset="0"/>
              </a:rPr>
              <a:t>= consistent demonstration of acts of protection during visits that mitigate the danger</a:t>
            </a:r>
          </a:p>
          <a:p>
            <a:pPr marL="320675" indent="-320675" defTabSz="455613">
              <a:spcBef>
                <a:spcPct val="0"/>
              </a:spcBef>
              <a:buFont typeface="Verdana" panose="020B0604030504040204" pitchFamily="34" charset="0"/>
              <a:buAutoNum type="arabicPeriod"/>
            </a:pPr>
            <a:endParaRPr lang="en-US" altLang="en-US" sz="2000" b="1" dirty="0" smtClean="0">
              <a:solidFill>
                <a:schemeClr val="tx1"/>
              </a:solidFill>
              <a:latin typeface="Verdana" panose="020B0604030504040204" pitchFamily="34" charset="0"/>
              <a:cs typeface="Verdana" panose="020B0604030504040204" pitchFamily="34" charset="0"/>
            </a:endParaRPr>
          </a:p>
          <a:p>
            <a:pPr marL="463550" indent="-463550" defTabSz="455613">
              <a:spcBef>
                <a:spcPct val="0"/>
              </a:spcBef>
              <a:buFont typeface="Verdana" panose="020B0604030504040204" pitchFamily="34" charset="0"/>
              <a:buAutoNum type="arabicPeriod"/>
            </a:pPr>
            <a:r>
              <a:rPr lang="en-US" altLang="en-US" sz="2000" b="1" dirty="0" smtClean="0">
                <a:solidFill>
                  <a:schemeClr val="tx1"/>
                </a:solidFill>
                <a:latin typeface="Verdana" panose="020B0604030504040204" pitchFamily="34" charset="0"/>
                <a:cs typeface="Verdana" panose="020B0604030504040204" pitchFamily="34" charset="0"/>
              </a:rPr>
              <a:t>Safety threats resolved </a:t>
            </a:r>
            <a:r>
              <a:rPr lang="en-US" altLang="en-US" sz="2000" dirty="0" smtClean="0">
                <a:solidFill>
                  <a:schemeClr val="tx1"/>
                </a:solidFill>
                <a:latin typeface="Verdana" panose="020B0604030504040204" pitchFamily="34" charset="0"/>
                <a:cs typeface="Verdana" panose="020B0604030504040204" pitchFamily="34" charset="0"/>
              </a:rPr>
              <a:t>= safe or safe with plan now</a:t>
            </a:r>
          </a:p>
        </p:txBody>
      </p:sp>
      <p:graphicFrame>
        <p:nvGraphicFramePr>
          <p:cNvPr id="7" name="Diagram 6"/>
          <p:cNvGraphicFramePr/>
          <p:nvPr>
            <p:extLst>
              <p:ext uri="{D42A27DB-BD31-4B8C-83A1-F6EECF244321}">
                <p14:modId xmlns:p14="http://schemas.microsoft.com/office/powerpoint/2010/main" val="2102591624"/>
              </p:ext>
            </p:extLst>
          </p:nvPr>
        </p:nvGraphicFramePr>
        <p:xfrm>
          <a:off x="1066800" y="1316274"/>
          <a:ext cx="7391400" cy="5371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8005" name="Rectangle 7"/>
          <p:cNvSpPr>
            <a:spLocks noChangeArrowheads="1"/>
          </p:cNvSpPr>
          <p:nvPr/>
        </p:nvSpPr>
        <p:spPr bwMode="auto">
          <a:xfrm>
            <a:off x="351692" y="1357489"/>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0" hangingPunct="0">
              <a:spcAft>
                <a:spcPts val="0"/>
              </a:spcAft>
            </a:pPr>
            <a:r>
              <a:rPr lang="en-US" altLang="en-US" b="1" smtClean="0">
                <a:solidFill>
                  <a:srgbClr val="E56849"/>
                </a:solidFill>
                <a:latin typeface="Verdana" panose="020B0604030504040204" pitchFamily="34" charset="0"/>
              </a:rPr>
              <a:t>Reunification Reassessment </a:t>
            </a:r>
            <a:r>
              <a:rPr lang="en-US" altLang="en-US" b="1" dirty="0" smtClean="0">
                <a:solidFill>
                  <a:srgbClr val="E56849"/>
                </a:solidFill>
                <a:latin typeface="Verdana" panose="020B0604030504040204" pitchFamily="34" charset="0"/>
              </a:rPr>
              <a:t>Key Questions:</a:t>
            </a:r>
          </a:p>
        </p:txBody>
      </p:sp>
      <p:sp>
        <p:nvSpPr>
          <p:cNvPr id="9" name="TextBox 8"/>
          <p:cNvSpPr txBox="1"/>
          <p:nvPr/>
        </p:nvSpPr>
        <p:spPr>
          <a:xfrm>
            <a:off x="427892" y="3773664"/>
            <a:ext cx="8534400" cy="457200"/>
          </a:xfrm>
          <a:prstGeom prst="rect">
            <a:avLst/>
          </a:prstGeom>
        </p:spPr>
        <p:txBody>
          <a:bodyPr anchor="ctr">
            <a:normAutofit/>
          </a:bodyPr>
          <a:lstStyle/>
          <a:p>
            <a:pPr defTabSz="457177" eaLnBrk="0" fontAlgn="auto" hangingPunct="0">
              <a:spcAft>
                <a:spcPts val="0"/>
              </a:spcAft>
              <a:defRPr/>
            </a:pPr>
            <a:endParaRPr lang="en-US" sz="2000" dirty="0">
              <a:solidFill>
                <a:srgbClr val="FFFFFF"/>
              </a:solidFill>
              <a:latin typeface="Verdana"/>
              <a:ea typeface="MS PGothic" panose="020B0600070205080204" pitchFamily="34" charset="-128"/>
              <a:cs typeface="Verdana"/>
            </a:endParaRPr>
          </a:p>
        </p:txBody>
      </p:sp>
    </p:spTree>
    <p:extLst>
      <p:ext uri="{BB962C8B-B14F-4D97-AF65-F5344CB8AC3E}">
        <p14:creationId xmlns:p14="http://schemas.microsoft.com/office/powerpoint/2010/main" val="3889522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216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1524000"/>
            <a:ext cx="687705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990600"/>
            <a:ext cx="54292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124325"/>
            <a:ext cx="39909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76600"/>
            <a:ext cx="47910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7825" y="2336800"/>
            <a:ext cx="551497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80999"/>
            <a:ext cx="4343400" cy="394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3"/>
          <p:cNvSpPr>
            <a:spLocks noGrp="1"/>
          </p:cNvSpPr>
          <p:nvPr>
            <p:ph type="ctrTitle"/>
          </p:nvPr>
        </p:nvSpPr>
        <p:spPr bwMode="auto">
          <a:xfrm>
            <a:off x="609600" y="2035175"/>
            <a:ext cx="7772400" cy="1470025"/>
          </a:xfrm>
        </p:spPr>
        <p:txBody>
          <a:bodyPr wrap="square" numCol="1" anchorCtr="0" compatLnSpc="1">
            <a:prstTxWarp prst="textNoShape">
              <a:avLst/>
            </a:prstTxWarp>
            <a:noAutofit/>
          </a:bodyPr>
          <a:lstStyle/>
          <a:p>
            <a:pPr>
              <a:defRPr/>
            </a:pPr>
            <a:r>
              <a:rPr sz="7200" dirty="0">
                <a:solidFill>
                  <a:srgbClr val="FF9A12"/>
                </a:solidFill>
              </a:rPr>
              <a:t>Critical Case Reviews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92165"/>
                                        </p:tgtEl>
                                        <p:attrNameLst>
                                          <p:attrName>style.visibility</p:attrName>
                                        </p:attrNameLst>
                                      </p:cBhvr>
                                      <p:to>
                                        <p:strVal val="visible"/>
                                      </p:to>
                                    </p:set>
                                    <p:animEffect transition="in" filter="blinds(horizontal)">
                                      <p:cBhvr>
                                        <p:cTn id="11" dur="3000"/>
                                        <p:tgtEl>
                                          <p:spTgt spid="92165"/>
                                        </p:tgtEl>
                                      </p:cBhvr>
                                    </p:animEffect>
                                  </p:childTnLst>
                                </p:cTn>
                              </p:par>
                            </p:childTnLst>
                          </p:cTn>
                        </p:par>
                        <p:par>
                          <p:cTn id="12" fill="hold" nodeType="afterGroup">
                            <p:stCondLst>
                              <p:cond delay="5000"/>
                            </p:stCondLst>
                            <p:childTnLst>
                              <p:par>
                                <p:cTn id="13" presetID="5" presetClass="entr" presetSubtype="10" fill="hold" nodeType="afterEffect">
                                  <p:stCondLst>
                                    <p:cond delay="0"/>
                                  </p:stCondLst>
                                  <p:childTnLst>
                                    <p:set>
                                      <p:cBhvr>
                                        <p:cTn id="14" dur="1" fill="hold">
                                          <p:stCondLst>
                                            <p:cond delay="0"/>
                                          </p:stCondLst>
                                        </p:cTn>
                                        <p:tgtEl>
                                          <p:spTgt spid="92162"/>
                                        </p:tgtEl>
                                        <p:attrNameLst>
                                          <p:attrName>style.visibility</p:attrName>
                                        </p:attrNameLst>
                                      </p:cBhvr>
                                      <p:to>
                                        <p:strVal val="visible"/>
                                      </p:to>
                                    </p:set>
                                    <p:animEffect transition="in" filter="checkerboard(across)">
                                      <p:cBhvr>
                                        <p:cTn id="15" dur="3000"/>
                                        <p:tgtEl>
                                          <p:spTgt spid="92162"/>
                                        </p:tgtEl>
                                      </p:cBhvr>
                                    </p:animEffect>
                                  </p:childTnLst>
                                </p:cTn>
                              </p:par>
                            </p:childTnLst>
                          </p:cTn>
                        </p:par>
                        <p:par>
                          <p:cTn id="16" fill="hold" nodeType="afterGroup">
                            <p:stCondLst>
                              <p:cond delay="8000"/>
                            </p:stCondLst>
                            <p:childTnLst>
                              <p:par>
                                <p:cTn id="17" presetID="9" presetClass="entr" presetSubtype="0" fill="hold" nodeType="afterEffect">
                                  <p:stCondLst>
                                    <p:cond delay="0"/>
                                  </p:stCondLst>
                                  <p:childTnLst>
                                    <p:set>
                                      <p:cBhvr>
                                        <p:cTn id="18" dur="1" fill="hold">
                                          <p:stCondLst>
                                            <p:cond delay="0"/>
                                          </p:stCondLst>
                                        </p:cTn>
                                        <p:tgtEl>
                                          <p:spTgt spid="92163"/>
                                        </p:tgtEl>
                                        <p:attrNameLst>
                                          <p:attrName>style.visibility</p:attrName>
                                        </p:attrNameLst>
                                      </p:cBhvr>
                                      <p:to>
                                        <p:strVal val="visible"/>
                                      </p:to>
                                    </p:set>
                                    <p:animEffect transition="in" filter="dissolve">
                                      <p:cBhvr>
                                        <p:cTn id="19" dur="3000"/>
                                        <p:tgtEl>
                                          <p:spTgt spid="92163"/>
                                        </p:tgtEl>
                                      </p:cBhvr>
                                    </p:animEffect>
                                  </p:childTnLst>
                                </p:cTn>
                              </p:par>
                            </p:childTnLst>
                          </p:cTn>
                        </p:par>
                        <p:par>
                          <p:cTn id="20" fill="hold" nodeType="afterGroup">
                            <p:stCondLst>
                              <p:cond delay="11000"/>
                            </p:stCondLst>
                            <p:childTnLst>
                              <p:par>
                                <p:cTn id="21" presetID="3" presetClass="entr" presetSubtype="10" fill="hold" nodeType="afterEffect">
                                  <p:stCondLst>
                                    <p:cond delay="0"/>
                                  </p:stCondLst>
                                  <p:childTnLst>
                                    <p:set>
                                      <p:cBhvr>
                                        <p:cTn id="22" dur="1" fill="hold">
                                          <p:stCondLst>
                                            <p:cond delay="0"/>
                                          </p:stCondLst>
                                        </p:cTn>
                                        <p:tgtEl>
                                          <p:spTgt spid="92167"/>
                                        </p:tgtEl>
                                        <p:attrNameLst>
                                          <p:attrName>style.visibility</p:attrName>
                                        </p:attrNameLst>
                                      </p:cBhvr>
                                      <p:to>
                                        <p:strVal val="visible"/>
                                      </p:to>
                                    </p:set>
                                    <p:animEffect transition="in" filter="blinds(horizontal)">
                                      <p:cBhvr>
                                        <p:cTn id="23" dur="3000"/>
                                        <p:tgtEl>
                                          <p:spTgt spid="92167"/>
                                        </p:tgtEl>
                                      </p:cBhvr>
                                    </p:animEffect>
                                  </p:childTnLst>
                                </p:cTn>
                              </p:par>
                            </p:childTnLst>
                          </p:cTn>
                        </p:par>
                        <p:par>
                          <p:cTn id="24" fill="hold" nodeType="afterGroup">
                            <p:stCondLst>
                              <p:cond delay="14000"/>
                            </p:stCondLst>
                            <p:childTnLst>
                              <p:par>
                                <p:cTn id="25" presetID="5" presetClass="entr" presetSubtype="10" fill="hold" nodeType="afterEffect">
                                  <p:stCondLst>
                                    <p:cond delay="0"/>
                                  </p:stCondLst>
                                  <p:childTnLst>
                                    <p:set>
                                      <p:cBhvr>
                                        <p:cTn id="26" dur="1" fill="hold">
                                          <p:stCondLst>
                                            <p:cond delay="0"/>
                                          </p:stCondLst>
                                        </p:cTn>
                                        <p:tgtEl>
                                          <p:spTgt spid="92164"/>
                                        </p:tgtEl>
                                        <p:attrNameLst>
                                          <p:attrName>style.visibility</p:attrName>
                                        </p:attrNameLst>
                                      </p:cBhvr>
                                      <p:to>
                                        <p:strVal val="visible"/>
                                      </p:to>
                                    </p:set>
                                    <p:animEffect transition="in" filter="checkerboard(across)">
                                      <p:cBhvr>
                                        <p:cTn id="27" dur="3000"/>
                                        <p:tgtEl>
                                          <p:spTgt spid="92164"/>
                                        </p:tgtEl>
                                      </p:cBhvr>
                                    </p:animEffect>
                                  </p:childTnLst>
                                </p:cTn>
                              </p:par>
                            </p:childTnLst>
                          </p:cTn>
                        </p:par>
                        <p:par>
                          <p:cTn id="28" fill="hold" nodeType="afterGroup">
                            <p:stCondLst>
                              <p:cond delay="17000"/>
                            </p:stCondLst>
                            <p:childTnLst>
                              <p:par>
                                <p:cTn id="29" presetID="3" presetClass="entr" presetSubtype="10" fill="hold" nodeType="afterEffect">
                                  <p:stCondLst>
                                    <p:cond delay="0"/>
                                  </p:stCondLst>
                                  <p:childTnLst>
                                    <p:set>
                                      <p:cBhvr>
                                        <p:cTn id="30" dur="1" fill="hold">
                                          <p:stCondLst>
                                            <p:cond delay="0"/>
                                          </p:stCondLst>
                                        </p:cTn>
                                        <p:tgtEl>
                                          <p:spTgt spid="92166"/>
                                        </p:tgtEl>
                                        <p:attrNameLst>
                                          <p:attrName>style.visibility</p:attrName>
                                        </p:attrNameLst>
                                      </p:cBhvr>
                                      <p:to>
                                        <p:strVal val="visible"/>
                                      </p:to>
                                    </p:set>
                                    <p:animEffect transition="in" filter="blinds(horizontal)">
                                      <p:cBhvr>
                                        <p:cTn id="31" dur="30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Prompts for Critical Case Review</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1403909199"/>
              </p:ext>
            </p:extLst>
          </p:nvPr>
        </p:nvGraphicFramePr>
        <p:xfrm>
          <a:off x="444843" y="1427935"/>
          <a:ext cx="82296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hlinkClick r:id="rId8"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Types of Critical Case Reviews</a:t>
            </a:r>
          </a:p>
        </p:txBody>
      </p:sp>
      <p:sp>
        <p:nvSpPr>
          <p:cNvPr id="91139" name="Content Placeholder 2"/>
          <p:cNvSpPr>
            <a:spLocks noGrp="1"/>
          </p:cNvSpPr>
          <p:nvPr>
            <p:ph idx="4294967295"/>
          </p:nvPr>
        </p:nvSpPr>
        <p:spPr bwMode="auto">
          <a:xfrm>
            <a:off x="457200" y="1447800"/>
            <a:ext cx="8686800" cy="4876800"/>
          </a:xfrm>
        </p:spPr>
        <p:txBody>
          <a:bodyPr wrap="square" numCol="1" anchor="t" anchorCtr="0" compatLnSpc="1">
            <a:prstTxWarp prst="textNoShape">
              <a:avLst/>
            </a:prstTxWarp>
          </a:bodyPr>
          <a:lstStyle/>
          <a:p>
            <a:pPr eaLnBrk="1" hangingPunct="1">
              <a:spcBef>
                <a:spcPct val="0"/>
              </a:spcBef>
              <a:spcAft>
                <a:spcPct val="0"/>
              </a:spcAft>
              <a:buClr>
                <a:schemeClr val="tx1"/>
              </a:buClr>
            </a:pPr>
            <a:r>
              <a:rPr lang="en-US" altLang="en-US" sz="2000" dirty="0" smtClean="0"/>
              <a:t>Formal</a:t>
            </a:r>
          </a:p>
          <a:p>
            <a:pPr eaLnBrk="1" hangingPunct="1">
              <a:spcBef>
                <a:spcPct val="0"/>
              </a:spcBef>
              <a:spcAft>
                <a:spcPct val="0"/>
              </a:spcAft>
              <a:buClr>
                <a:schemeClr val="tx1"/>
              </a:buClr>
            </a:pPr>
            <a:endParaRPr lang="en-US" altLang="en-US" sz="2000" dirty="0" smtClean="0"/>
          </a:p>
          <a:p>
            <a:pPr marL="914400" lvl="1" indent="-450850" eaLnBrk="1" hangingPunct="1">
              <a:spcBef>
                <a:spcPct val="0"/>
              </a:spcBef>
              <a:spcAft>
                <a:spcPct val="0"/>
              </a:spcAft>
              <a:buClr>
                <a:schemeClr val="tx1"/>
              </a:buClr>
              <a:buFont typeface="Verdana" panose="020B0604030504040204" pitchFamily="34" charset="0"/>
              <a:buChar char="•"/>
            </a:pPr>
            <a:r>
              <a:rPr lang="en-US" altLang="en-US" sz="2000" dirty="0" smtClean="0"/>
              <a:t>Highly structured</a:t>
            </a:r>
          </a:p>
          <a:p>
            <a:pPr marL="914400" lvl="1" indent="-450850" eaLnBrk="1" hangingPunct="1">
              <a:spcBef>
                <a:spcPct val="0"/>
              </a:spcBef>
              <a:spcAft>
                <a:spcPct val="0"/>
              </a:spcAft>
              <a:buClr>
                <a:schemeClr val="tx1"/>
              </a:buClr>
              <a:buFont typeface="Verdana" panose="020B0604030504040204" pitchFamily="34" charset="0"/>
              <a:buChar char="•"/>
            </a:pPr>
            <a:r>
              <a:rPr lang="en-US" altLang="en-US" sz="2000" dirty="0" smtClean="0"/>
              <a:t>Process may be specified in policy or law</a:t>
            </a:r>
          </a:p>
          <a:p>
            <a:pPr marL="914400" lvl="1" indent="-450850" eaLnBrk="1" hangingPunct="1">
              <a:spcBef>
                <a:spcPct val="0"/>
              </a:spcBef>
              <a:spcAft>
                <a:spcPct val="0"/>
              </a:spcAft>
              <a:buClr>
                <a:schemeClr val="tx1"/>
              </a:buClr>
              <a:buFont typeface="Verdana" panose="020B0604030504040204" pitchFamily="34" charset="0"/>
              <a:buChar char="•"/>
            </a:pPr>
            <a:r>
              <a:rPr lang="en-US" altLang="en-US" sz="2000" dirty="0" smtClean="0"/>
              <a:t>May involve outside reviewers</a:t>
            </a:r>
          </a:p>
          <a:p>
            <a:pPr marL="914400" lvl="1" indent="-450850" eaLnBrk="1" hangingPunct="1">
              <a:spcBef>
                <a:spcPct val="0"/>
              </a:spcBef>
              <a:spcAft>
                <a:spcPct val="0"/>
              </a:spcAft>
              <a:buClr>
                <a:schemeClr val="tx1"/>
              </a:buClr>
              <a:buFont typeface="Verdana" panose="020B0604030504040204" pitchFamily="34" charset="0"/>
              <a:buChar char="•"/>
            </a:pPr>
            <a:r>
              <a:rPr lang="en-US" altLang="en-US" sz="2000" dirty="0" smtClean="0"/>
              <a:t>Stay clear unless asked</a:t>
            </a:r>
          </a:p>
          <a:p>
            <a:pPr lvl="1" eaLnBrk="1" hangingPunct="1">
              <a:spcBef>
                <a:spcPct val="0"/>
              </a:spcBef>
              <a:spcAft>
                <a:spcPct val="0"/>
              </a:spcAft>
              <a:buClr>
                <a:schemeClr val="tx1"/>
              </a:buClr>
            </a:pPr>
            <a:endParaRPr lang="en-US" altLang="en-US" sz="2000" dirty="0" smtClean="0"/>
          </a:p>
          <a:p>
            <a:pPr eaLnBrk="1" hangingPunct="1">
              <a:spcBef>
                <a:spcPct val="0"/>
              </a:spcBef>
              <a:spcAft>
                <a:spcPct val="0"/>
              </a:spcAft>
              <a:buClr>
                <a:schemeClr val="tx1"/>
              </a:buClr>
            </a:pPr>
            <a:r>
              <a:rPr lang="en-US" altLang="en-US" sz="2000" dirty="0" smtClean="0"/>
              <a:t>Informal</a:t>
            </a:r>
          </a:p>
          <a:p>
            <a:pPr eaLnBrk="1" hangingPunct="1">
              <a:spcBef>
                <a:spcPct val="0"/>
              </a:spcBef>
              <a:spcAft>
                <a:spcPct val="0"/>
              </a:spcAft>
              <a:buClr>
                <a:schemeClr val="tx1"/>
              </a:buClr>
            </a:pPr>
            <a:endParaRPr lang="en-US" altLang="en-US" sz="2000" dirty="0" smtClean="0"/>
          </a:p>
          <a:p>
            <a:pPr marL="914400" lvl="1" indent="-450850" eaLnBrk="1" hangingPunct="1">
              <a:spcBef>
                <a:spcPct val="0"/>
              </a:spcBef>
              <a:spcAft>
                <a:spcPct val="0"/>
              </a:spcAft>
              <a:buClr>
                <a:schemeClr val="tx1"/>
              </a:buClr>
              <a:buFont typeface="Verdana" panose="020B0604030504040204" pitchFamily="34" charset="0"/>
              <a:buChar char="•"/>
            </a:pPr>
            <a:r>
              <a:rPr lang="en-US" altLang="en-US" sz="2000" dirty="0" smtClean="0"/>
              <a:t>For your own knowledge</a:t>
            </a:r>
          </a:p>
          <a:p>
            <a:pPr marL="914400" lvl="1" indent="-450850" eaLnBrk="1" hangingPunct="1">
              <a:spcBef>
                <a:spcPct val="0"/>
              </a:spcBef>
              <a:spcAft>
                <a:spcPct val="0"/>
              </a:spcAft>
              <a:buClr>
                <a:schemeClr val="tx1"/>
              </a:buClr>
              <a:buFont typeface="Verdana" panose="020B0604030504040204" pitchFamily="34" charset="0"/>
              <a:buChar char="•"/>
            </a:pPr>
            <a:r>
              <a:rPr lang="en-US" altLang="en-US" sz="2000" dirty="0" smtClean="0"/>
              <a:t>NOT during someone else’s formal critical case review</a:t>
            </a:r>
          </a:p>
        </p:txBody>
      </p:sp>
      <p:sp>
        <p:nvSpPr>
          <p:cNvPr id="4" name="Rectangle 3">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anim calcmode="lin" valueType="num">
                                      <p:cBhvr additive="base">
                                        <p:cTn id="11"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113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anim calcmode="lin" valueType="num">
                                      <p:cBhvr additive="base">
                                        <p:cTn id="15" dur="5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113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1139">
                                            <p:txEl>
                                              <p:pRg st="4" end="4"/>
                                            </p:txEl>
                                          </p:spTgt>
                                        </p:tgtEl>
                                        <p:attrNameLst>
                                          <p:attrName>style.visibility</p:attrName>
                                        </p:attrNameLst>
                                      </p:cBhvr>
                                      <p:to>
                                        <p:strVal val="visible"/>
                                      </p:to>
                                    </p:set>
                                    <p:anim calcmode="lin" valueType="num">
                                      <p:cBhvr additive="base">
                                        <p:cTn id="19" dur="500" fill="hold"/>
                                        <p:tgtEl>
                                          <p:spTgt spid="911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1139">
                                            <p:txEl>
                                              <p:pRg st="5" end="5"/>
                                            </p:txEl>
                                          </p:spTgt>
                                        </p:tgtEl>
                                        <p:attrNameLst>
                                          <p:attrName>style.visibility</p:attrName>
                                        </p:attrNameLst>
                                      </p:cBhvr>
                                      <p:to>
                                        <p:strVal val="visible"/>
                                      </p:to>
                                    </p:set>
                                    <p:anim calcmode="lin" valueType="num">
                                      <p:cBhvr additive="base">
                                        <p:cTn id="23" dur="500" fill="hold"/>
                                        <p:tgtEl>
                                          <p:spTgt spid="9113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11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1139">
                                            <p:txEl>
                                              <p:pRg st="7" end="7"/>
                                            </p:txEl>
                                          </p:spTgt>
                                        </p:tgtEl>
                                        <p:attrNameLst>
                                          <p:attrName>style.visibility</p:attrName>
                                        </p:attrNameLst>
                                      </p:cBhvr>
                                      <p:to>
                                        <p:strVal val="visible"/>
                                      </p:to>
                                    </p:set>
                                    <p:anim calcmode="lin" valueType="num">
                                      <p:cBhvr additive="base">
                                        <p:cTn id="29" dur="500" fill="hold"/>
                                        <p:tgtEl>
                                          <p:spTgt spid="91139">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1139">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1139">
                                            <p:txEl>
                                              <p:pRg st="9" end="9"/>
                                            </p:txEl>
                                          </p:spTgt>
                                        </p:tgtEl>
                                        <p:attrNameLst>
                                          <p:attrName>style.visibility</p:attrName>
                                        </p:attrNameLst>
                                      </p:cBhvr>
                                      <p:to>
                                        <p:strVal val="visible"/>
                                      </p:to>
                                    </p:set>
                                    <p:anim calcmode="lin" valueType="num">
                                      <p:cBhvr additive="base">
                                        <p:cTn id="33" dur="500" fill="hold"/>
                                        <p:tgtEl>
                                          <p:spTgt spid="91139">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1139">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1139">
                                            <p:txEl>
                                              <p:pRg st="10" end="10"/>
                                            </p:txEl>
                                          </p:spTgt>
                                        </p:tgtEl>
                                        <p:attrNameLst>
                                          <p:attrName>style.visibility</p:attrName>
                                        </p:attrNameLst>
                                      </p:cBhvr>
                                      <p:to>
                                        <p:strVal val="visible"/>
                                      </p:to>
                                    </p:set>
                                    <p:anim calcmode="lin" valueType="num">
                                      <p:cBhvr additive="base">
                                        <p:cTn id="37" dur="500" fill="hold"/>
                                        <p:tgtEl>
                                          <p:spTgt spid="91139">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113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4C4845"/>
                </a:solidFill>
              </a:rPr>
              <a:t>Key Themes of Supervising SDM</a:t>
            </a:r>
            <a:r>
              <a:rPr lang="en-US" altLang="en-US" sz="2400" baseline="30000" dirty="0" smtClean="0"/>
              <a:t>®</a:t>
            </a:r>
            <a:r>
              <a:rPr lang="en-US" sz="2400" dirty="0" smtClean="0">
                <a:solidFill>
                  <a:srgbClr val="4C4845"/>
                </a:solidFill>
              </a:rPr>
              <a:t> Practice</a:t>
            </a:r>
            <a:endParaRPr lang="en-US" sz="2400" dirty="0">
              <a:solidFill>
                <a:srgbClr val="4C4845"/>
              </a:solidFill>
            </a:endParaRPr>
          </a:p>
        </p:txBody>
      </p:sp>
      <p:sp>
        <p:nvSpPr>
          <p:cNvPr id="4" name="Content Placeholder 3"/>
          <p:cNvSpPr>
            <a:spLocks noGrp="1"/>
          </p:cNvSpPr>
          <p:nvPr>
            <p:ph sz="quarter" idx="4"/>
          </p:nvPr>
        </p:nvSpPr>
        <p:spPr>
          <a:xfrm>
            <a:off x="457200" y="1524000"/>
            <a:ext cx="7391401" cy="4602163"/>
          </a:xfrm>
        </p:spPr>
        <p:txBody>
          <a:bodyPr/>
          <a:lstStyle/>
          <a:p>
            <a:pPr lvl="1">
              <a:buFont typeface="Verdana" panose="020B0604030504040204" pitchFamily="34" charset="0"/>
              <a:buChar char="•"/>
            </a:pPr>
            <a:r>
              <a:rPr lang="en-US" sz="2000" b="1" i="1" dirty="0" smtClean="0">
                <a:solidFill>
                  <a:srgbClr val="000000"/>
                </a:solidFill>
              </a:rPr>
              <a:t>SDM</a:t>
            </a:r>
            <a:r>
              <a:rPr lang="en-US" sz="2000" b="1" i="1" baseline="30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0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tools are prompts for practice </a:t>
            </a: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that support shared assessment and decision making in partnership with families.</a:t>
            </a:r>
          </a:p>
          <a:p>
            <a:pPr marL="463550" indent="-463550">
              <a:buFont typeface="Verdana" panose="020B0604030504040204" pitchFamily="34" charset="0"/>
              <a:buChar char="•"/>
            </a:pPr>
            <a:endPar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a:buFont typeface="Verdana" panose="020B0604030504040204" pitchFamily="34" charset="0"/>
              <a:buChar char="•"/>
            </a:pPr>
            <a:r>
              <a:rPr lang="en-US" sz="2000" b="1" i="1" dirty="0">
                <a:solidFill>
                  <a:srgbClr val="000000"/>
                </a:solidFill>
                <a:latin typeface="Verdana" panose="020B0604030504040204" pitchFamily="34" charset="0"/>
                <a:ea typeface="Verdana" panose="020B0604030504040204" pitchFamily="34" charset="0"/>
                <a:cs typeface="Verdana" panose="020B0604030504040204" pitchFamily="34" charset="0"/>
              </a:rPr>
              <a:t>People support what they have a hand in creating: </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Use of reflective inquiry supports professional skill development</a:t>
            </a: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marL="463550" indent="-463550">
              <a:buFont typeface="Verdana" panose="020B0604030504040204" pitchFamily="34" charset="0"/>
              <a:buChar char="•"/>
            </a:pPr>
            <a:endPar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a:buFont typeface="Verdana" panose="020B0604030504040204" pitchFamily="34" charset="0"/>
              <a:buChar char="•"/>
            </a:pPr>
            <a:r>
              <a:rPr lang="en-US" sz="2000" b="1" i="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Relationships matter: </a:t>
            </a: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Effective interactions/relationships between supervisors and caseworkers support effective practices/relationships between caseworkers and family members.</a:t>
            </a:r>
          </a:p>
          <a:p>
            <a:pPr marL="285750" indent="-285750">
              <a:buFont typeface="Arial" panose="020B0604020202020204" pitchFamily="34" charset="0"/>
              <a:buChar char="•"/>
            </a:pPr>
            <a:endParaRPr lang="en-US" sz="2000" b="1" i="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2000"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2000" baseline="300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baseline="30000" dirty="0">
              <a:solidFill>
                <a:srgbClr val="000000"/>
              </a:solidFill>
            </a:endParaRPr>
          </a:p>
        </p:txBody>
      </p:sp>
    </p:spTree>
    <p:extLst>
      <p:ext uri="{BB962C8B-B14F-4D97-AF65-F5344CB8AC3E}">
        <p14:creationId xmlns:p14="http://schemas.microsoft.com/office/powerpoint/2010/main" val="955800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b="0" dirty="0" smtClean="0"/>
              <a:t>Incorporating SDM</a:t>
            </a:r>
            <a:r>
              <a:rPr lang="en-US" altLang="en-US" b="0" baseline="30000" dirty="0" smtClean="0"/>
              <a:t>®</a:t>
            </a:r>
            <a:r>
              <a:rPr lang="en-US" altLang="en-US" b="0" dirty="0" smtClean="0"/>
              <a:t> Assessments Into </a:t>
            </a:r>
            <a:br>
              <a:rPr lang="en-US" altLang="en-US" b="0" dirty="0" smtClean="0"/>
            </a:br>
            <a:r>
              <a:rPr lang="en-US" altLang="en-US" b="0" dirty="0" smtClean="0"/>
              <a:t>Critical Case Reviews</a:t>
            </a:r>
          </a:p>
        </p:txBody>
      </p:sp>
      <p:sp>
        <p:nvSpPr>
          <p:cNvPr id="95235" name="Content Placeholder 2"/>
          <p:cNvSpPr>
            <a:spLocks noGrp="1"/>
          </p:cNvSpPr>
          <p:nvPr>
            <p:ph idx="4294967295"/>
          </p:nvPr>
        </p:nvSpPr>
        <p:spPr bwMode="auto">
          <a:xfrm>
            <a:off x="457200" y="1371600"/>
            <a:ext cx="8229600" cy="5257800"/>
          </a:xfrm>
        </p:spPr>
        <p:txBody>
          <a:bodyPr wrap="square" numCol="1" anchor="t" anchorCtr="0" compatLnSpc="1">
            <a:prstTxWarp prst="textNoShape">
              <a:avLst/>
            </a:prstTxWarp>
            <a:normAutofit/>
          </a:bodyPr>
          <a:lstStyle/>
          <a:p>
            <a:pPr eaLnBrk="1" hangingPunct="1">
              <a:spcBef>
                <a:spcPct val="0"/>
              </a:spcBef>
              <a:spcAft>
                <a:spcPct val="0"/>
              </a:spcAft>
              <a:buFont typeface="Arial" charset="0"/>
              <a:buNone/>
              <a:defRPr/>
            </a:pPr>
            <a:r>
              <a:rPr lang="en-US" sz="2000" dirty="0" smtClean="0"/>
              <a:t>Over entire span of contact with family:</a:t>
            </a:r>
          </a:p>
          <a:p>
            <a:pPr eaLnBrk="1" hangingPunct="1">
              <a:spcBef>
                <a:spcPct val="0"/>
              </a:spcBef>
              <a:spcAft>
                <a:spcPct val="0"/>
              </a:spcAft>
              <a:buFont typeface="Arial" charset="0"/>
              <a:buNone/>
              <a:defRPr/>
            </a:pPr>
            <a:endParaRPr lang="en-US" sz="2000" dirty="0" smtClean="0"/>
          </a:p>
          <a:p>
            <a:pPr lvl="1" eaLnBrk="1" hangingPunct="1">
              <a:spcBef>
                <a:spcPct val="0"/>
              </a:spcBef>
              <a:spcAft>
                <a:spcPct val="0"/>
              </a:spcAft>
              <a:buClr>
                <a:schemeClr val="tx1"/>
              </a:buClr>
              <a:buFont typeface="Verdana" panose="020B0604030504040204" pitchFamily="34" charset="0"/>
              <a:buChar char="•"/>
              <a:defRPr/>
            </a:pPr>
            <a:r>
              <a:rPr lang="en-US" sz="2000" dirty="0" smtClean="0"/>
              <a:t>Referrals</a:t>
            </a:r>
          </a:p>
          <a:p>
            <a:pPr lvl="1" eaLnBrk="1" hangingPunct="1">
              <a:spcBef>
                <a:spcPct val="0"/>
              </a:spcBef>
              <a:spcAft>
                <a:spcPct val="0"/>
              </a:spcAft>
              <a:buClr>
                <a:schemeClr val="tx1"/>
              </a:buClr>
              <a:buFont typeface="Arial" charset="0"/>
              <a:buChar char="•"/>
              <a:defRPr/>
            </a:pPr>
            <a:endParaRPr lang="en-US" sz="2000" dirty="0" smtClean="0"/>
          </a:p>
          <a:p>
            <a:pPr lvl="2" eaLnBrk="1" hangingPunct="1">
              <a:spcBef>
                <a:spcPct val="0"/>
              </a:spcBef>
              <a:spcAft>
                <a:spcPct val="0"/>
              </a:spcAft>
              <a:buClr>
                <a:schemeClr val="tx1"/>
              </a:buClr>
              <a:buFont typeface="Calibri" pitchFamily="34" charset="0"/>
              <a:buChar char="»"/>
              <a:defRPr/>
            </a:pPr>
            <a:r>
              <a:rPr lang="en-US" sz="2000" dirty="0" smtClean="0"/>
              <a:t>Were SDM assessments done?</a:t>
            </a:r>
          </a:p>
          <a:p>
            <a:pPr lvl="2" eaLnBrk="1" hangingPunct="1">
              <a:spcBef>
                <a:spcPct val="0"/>
              </a:spcBef>
              <a:spcAft>
                <a:spcPct val="0"/>
              </a:spcAft>
              <a:buClr>
                <a:schemeClr val="tx1"/>
              </a:buClr>
              <a:buFont typeface="Calibri" pitchFamily="34" charset="0"/>
              <a:buChar char="»"/>
              <a:defRPr/>
            </a:pPr>
            <a:r>
              <a:rPr lang="en-US" sz="2000" dirty="0" smtClean="0"/>
              <a:t>Were they done accurately?</a:t>
            </a:r>
          </a:p>
          <a:p>
            <a:pPr lvl="2" eaLnBrk="1" hangingPunct="1">
              <a:spcBef>
                <a:spcPct val="0"/>
              </a:spcBef>
              <a:spcAft>
                <a:spcPct val="0"/>
              </a:spcAft>
              <a:buClr>
                <a:schemeClr val="tx1"/>
              </a:buClr>
              <a:buFont typeface="Calibri" pitchFamily="34" charset="0"/>
              <a:buChar char="»"/>
              <a:defRPr/>
            </a:pPr>
            <a:r>
              <a:rPr lang="en-US" sz="2000" dirty="0" smtClean="0"/>
              <a:t>Were recommendations followed or explanations given for alternatives?</a:t>
            </a:r>
          </a:p>
          <a:p>
            <a:pPr lvl="2" eaLnBrk="1" hangingPunct="1">
              <a:spcBef>
                <a:spcPct val="0"/>
              </a:spcBef>
              <a:spcAft>
                <a:spcPct val="0"/>
              </a:spcAft>
              <a:buClr>
                <a:schemeClr val="tx1"/>
              </a:buClr>
              <a:buFont typeface="Calibri" pitchFamily="34" charset="0"/>
              <a:buChar char="»"/>
              <a:defRPr/>
            </a:pPr>
            <a:endParaRPr lang="en-US" sz="2000" dirty="0" smtClean="0"/>
          </a:p>
          <a:p>
            <a:pPr lvl="1" eaLnBrk="1" hangingPunct="1">
              <a:spcBef>
                <a:spcPct val="0"/>
              </a:spcBef>
              <a:spcAft>
                <a:spcPct val="0"/>
              </a:spcAft>
              <a:buClr>
                <a:schemeClr val="tx1"/>
              </a:buClr>
              <a:buFont typeface="Verdana" panose="020B0604030504040204" pitchFamily="34" charset="0"/>
              <a:buChar char="•"/>
              <a:defRPr/>
            </a:pPr>
            <a:r>
              <a:rPr lang="en-US" sz="2000" dirty="0" smtClean="0"/>
              <a:t>Cases</a:t>
            </a:r>
          </a:p>
          <a:p>
            <a:pPr lvl="1" eaLnBrk="1" hangingPunct="1">
              <a:spcBef>
                <a:spcPct val="0"/>
              </a:spcBef>
              <a:spcAft>
                <a:spcPct val="0"/>
              </a:spcAft>
              <a:buClr>
                <a:schemeClr val="tx1"/>
              </a:buClr>
              <a:buFont typeface="Arial" charset="0"/>
              <a:buChar char="•"/>
              <a:defRPr/>
            </a:pPr>
            <a:endParaRPr lang="en-US" sz="2000" dirty="0" smtClean="0"/>
          </a:p>
          <a:p>
            <a:pPr lvl="2" eaLnBrk="1" hangingPunct="1">
              <a:spcBef>
                <a:spcPct val="0"/>
              </a:spcBef>
              <a:spcAft>
                <a:spcPct val="0"/>
              </a:spcAft>
              <a:buClr>
                <a:schemeClr val="tx1"/>
              </a:buClr>
              <a:buFont typeface="Calibri" pitchFamily="34" charset="0"/>
              <a:buChar char="»"/>
              <a:defRPr/>
            </a:pPr>
            <a:r>
              <a:rPr lang="en-US" sz="2000" dirty="0" smtClean="0"/>
              <a:t>Were SDM assessments done?</a:t>
            </a:r>
          </a:p>
          <a:p>
            <a:pPr lvl="2" eaLnBrk="1" hangingPunct="1">
              <a:spcBef>
                <a:spcPct val="0"/>
              </a:spcBef>
              <a:spcAft>
                <a:spcPct val="0"/>
              </a:spcAft>
              <a:buClr>
                <a:schemeClr val="tx1"/>
              </a:buClr>
              <a:buFont typeface="Calibri" pitchFamily="34" charset="0"/>
              <a:buChar char="»"/>
              <a:defRPr/>
            </a:pPr>
            <a:r>
              <a:rPr lang="en-US" sz="2000" dirty="0" smtClean="0"/>
              <a:t>Were they done accurately?</a:t>
            </a:r>
          </a:p>
          <a:p>
            <a:pPr lvl="2" eaLnBrk="1" hangingPunct="1">
              <a:spcBef>
                <a:spcPct val="0"/>
              </a:spcBef>
              <a:spcAft>
                <a:spcPct val="0"/>
              </a:spcAft>
              <a:buClr>
                <a:schemeClr val="tx1"/>
              </a:buClr>
              <a:buFont typeface="Calibri" pitchFamily="34" charset="0"/>
              <a:buChar char="»"/>
              <a:defRPr/>
            </a:pPr>
            <a:r>
              <a:rPr lang="en-US" sz="2000" dirty="0" smtClean="0"/>
              <a:t>Were recommendations followed or explanations given for alternatives?</a:t>
            </a:r>
          </a:p>
        </p:txBody>
      </p:sp>
      <p:sp>
        <p:nvSpPr>
          <p:cNvPr id="4" name="Rectangle 3">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lded Corner 6"/>
          <p:cNvSpPr/>
          <p:nvPr/>
        </p:nvSpPr>
        <p:spPr>
          <a:xfrm>
            <a:off x="7848600" y="61900"/>
            <a:ext cx="6858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rPr>
              <a:t>P. Guide</a:t>
            </a:r>
            <a:endParaRPr lang="en-US" sz="1200" dirty="0">
              <a:solidFill>
                <a:schemeClr val="tx1"/>
              </a:solidFill>
            </a:endParaRPr>
          </a:p>
          <a:p>
            <a:pPr algn="ctr" fontAlgn="auto">
              <a:spcBef>
                <a:spcPts val="0"/>
              </a:spcBef>
              <a:spcAft>
                <a:spcPts val="0"/>
              </a:spcAft>
              <a:defRPr/>
            </a:pPr>
            <a:r>
              <a:rPr lang="en-US" sz="1200" dirty="0" smtClean="0">
                <a:solidFill>
                  <a:schemeClr val="tx1"/>
                </a:solidFill>
              </a:rPr>
              <a:t>71</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Steps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855243482"/>
              </p:ext>
            </p:extLst>
          </p:nvPr>
        </p:nvGraphicFramePr>
        <p:xfrm>
          <a:off x="190500" y="1295400"/>
          <a:ext cx="87630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hlinkClick r:id="rId8" action="ppaction://hlinksldjump"/>
          </p:cNvPr>
          <p:cNvSpPr/>
          <p:nvPr/>
        </p:nvSpPr>
        <p:spPr>
          <a:xfrm>
            <a:off x="19050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olded Corner 5"/>
          <p:cNvSpPr/>
          <p:nvPr/>
        </p:nvSpPr>
        <p:spPr>
          <a:xfrm>
            <a:off x="7848600" y="61900"/>
            <a:ext cx="6858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rPr>
              <a:t>P. Guide</a:t>
            </a:r>
            <a:endParaRPr lang="en-US" sz="1200" dirty="0">
              <a:solidFill>
                <a:schemeClr val="tx1"/>
              </a:solidFill>
            </a:endParaRPr>
          </a:p>
          <a:p>
            <a:pPr algn="ctr" fontAlgn="auto">
              <a:spcBef>
                <a:spcPts val="0"/>
              </a:spcBef>
              <a:spcAft>
                <a:spcPts val="0"/>
              </a:spcAft>
              <a:defRPr/>
            </a:pPr>
            <a:r>
              <a:rPr lang="en-US" sz="1200" dirty="0" smtClean="0">
                <a:solidFill>
                  <a:schemeClr val="tx1"/>
                </a:solidFill>
              </a:rPr>
              <a:t>72</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Referral Segment</a:t>
            </a:r>
          </a:p>
        </p:txBody>
      </p:sp>
      <p:sp>
        <p:nvSpPr>
          <p:cNvPr id="9" name="Rectangle 8">
            <a:hlinkClick r:id="rId3" action="ppaction://hlinksldjump"/>
          </p:cNvPr>
          <p:cNvSpPr/>
          <p:nvPr/>
        </p:nvSpPr>
        <p:spPr>
          <a:xfrm>
            <a:off x="-533400" y="55626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own Arrow 4"/>
          <p:cNvSpPr/>
          <p:nvPr/>
        </p:nvSpPr>
        <p:spPr>
          <a:xfrm rot="10800000">
            <a:off x="683491" y="5181600"/>
            <a:ext cx="1066800" cy="762000"/>
          </a:xfrm>
          <a:prstGeom prst="downArrow">
            <a:avLst/>
          </a:prstGeom>
          <a:solidFill>
            <a:srgbClr val="FF9A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E86746"/>
              </a:solidFill>
            </a:endParaRPr>
          </a:p>
        </p:txBody>
      </p:sp>
      <p:sp>
        <p:nvSpPr>
          <p:cNvPr id="6" name="Down Arrow 5"/>
          <p:cNvSpPr/>
          <p:nvPr/>
        </p:nvSpPr>
        <p:spPr>
          <a:xfrm rot="10800000">
            <a:off x="2286000" y="5181600"/>
            <a:ext cx="1066800" cy="762000"/>
          </a:xfrm>
          <a:prstGeom prst="downArrow">
            <a:avLst/>
          </a:prstGeom>
          <a:solidFill>
            <a:srgbClr val="FF9A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E86746"/>
              </a:solidFill>
            </a:endParaRPr>
          </a:p>
        </p:txBody>
      </p:sp>
      <p:sp>
        <p:nvSpPr>
          <p:cNvPr id="7" name="Down Arrow 6"/>
          <p:cNvSpPr/>
          <p:nvPr/>
        </p:nvSpPr>
        <p:spPr>
          <a:xfrm rot="10800000">
            <a:off x="3722255" y="5181600"/>
            <a:ext cx="1066800" cy="762000"/>
          </a:xfrm>
          <a:prstGeom prst="downArrow">
            <a:avLst/>
          </a:prstGeom>
          <a:solidFill>
            <a:srgbClr val="FF9A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E86746"/>
              </a:solidFill>
            </a:endParaRPr>
          </a:p>
        </p:txBody>
      </p:sp>
      <p:sp>
        <p:nvSpPr>
          <p:cNvPr id="8" name="Down Arrow 7"/>
          <p:cNvSpPr/>
          <p:nvPr/>
        </p:nvSpPr>
        <p:spPr>
          <a:xfrm rot="10800000">
            <a:off x="6100618" y="5181600"/>
            <a:ext cx="1066800" cy="762000"/>
          </a:xfrm>
          <a:prstGeom prst="downArrow">
            <a:avLst/>
          </a:prstGeom>
          <a:solidFill>
            <a:srgbClr val="FF9A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E86746"/>
              </a:solidFill>
            </a:endParaRP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61918"/>
            <a:ext cx="7906853" cy="3562847"/>
          </a:xfrm>
          <a:prstGeom prst="rect">
            <a:avLst/>
          </a:prstGeom>
        </p:spPr>
      </p:pic>
      <p:sp>
        <p:nvSpPr>
          <p:cNvPr id="11" name="Folded Corner 10"/>
          <p:cNvSpPr/>
          <p:nvPr/>
        </p:nvSpPr>
        <p:spPr>
          <a:xfrm>
            <a:off x="7848600" y="61900"/>
            <a:ext cx="6858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rPr>
              <a:t>P. Guide</a:t>
            </a:r>
            <a:endParaRPr lang="en-US" sz="1200" dirty="0">
              <a:solidFill>
                <a:schemeClr val="tx1"/>
              </a:solidFill>
            </a:endParaRPr>
          </a:p>
          <a:p>
            <a:pPr algn="ctr" fontAlgn="auto">
              <a:spcBef>
                <a:spcPts val="0"/>
              </a:spcBef>
              <a:spcAft>
                <a:spcPts val="0"/>
              </a:spcAft>
              <a:defRPr/>
            </a:pPr>
            <a:r>
              <a:rPr lang="en-US" sz="1200" dirty="0" smtClean="0">
                <a:solidFill>
                  <a:schemeClr val="tx1"/>
                </a:solidFill>
              </a:rPr>
              <a:t>73</a:t>
            </a:r>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b="0" dirty="0" smtClean="0"/>
              <a:t>Case Segment</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15" y="1240445"/>
            <a:ext cx="7840169" cy="5001323"/>
          </a:xfrm>
          <a:prstGeom prst="rect">
            <a:avLst/>
          </a:prstGeom>
        </p:spPr>
      </p:pic>
      <p:grpSp>
        <p:nvGrpSpPr>
          <p:cNvPr id="2" name="Group 1"/>
          <p:cNvGrpSpPr/>
          <p:nvPr/>
        </p:nvGrpSpPr>
        <p:grpSpPr>
          <a:xfrm>
            <a:off x="457200" y="5883336"/>
            <a:ext cx="7240338" cy="716865"/>
            <a:chOff x="0" y="6019800"/>
            <a:chExt cx="7696200" cy="762000"/>
          </a:xfrm>
        </p:grpSpPr>
        <p:sp>
          <p:nvSpPr>
            <p:cNvPr id="11" name="Rectangle 10">
              <a:hlinkClick r:id="rId4" action="ppaction://hlinksldjump"/>
            </p:cNvPr>
            <p:cNvSpPr/>
            <p:nvPr/>
          </p:nvSpPr>
          <p:spPr>
            <a:xfrm>
              <a:off x="0" y="62484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Down Arrow 4"/>
            <p:cNvSpPr/>
            <p:nvPr/>
          </p:nvSpPr>
          <p:spPr>
            <a:xfrm rot="10800000">
              <a:off x="1219200" y="6019800"/>
              <a:ext cx="1066800" cy="762000"/>
            </a:xfrm>
            <a:prstGeom prst="downArrow">
              <a:avLst/>
            </a:prstGeom>
            <a:solidFill>
              <a:srgbClr val="FF9A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own Arrow 5"/>
            <p:cNvSpPr/>
            <p:nvPr/>
          </p:nvSpPr>
          <p:spPr>
            <a:xfrm rot="10800000">
              <a:off x="3124200" y="6019800"/>
              <a:ext cx="1066800" cy="762000"/>
            </a:xfrm>
            <a:prstGeom prst="downArrow">
              <a:avLst/>
            </a:prstGeom>
            <a:solidFill>
              <a:srgbClr val="FF9A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own Arrow 6"/>
            <p:cNvSpPr/>
            <p:nvPr/>
          </p:nvSpPr>
          <p:spPr>
            <a:xfrm rot="10800000">
              <a:off x="4953000" y="6019800"/>
              <a:ext cx="1066800" cy="762000"/>
            </a:xfrm>
            <a:prstGeom prst="downArrow">
              <a:avLst/>
            </a:prstGeom>
            <a:solidFill>
              <a:srgbClr val="FF9A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Down Arrow 7"/>
            <p:cNvSpPr/>
            <p:nvPr/>
          </p:nvSpPr>
          <p:spPr>
            <a:xfrm rot="10800000">
              <a:off x="6629400" y="6019800"/>
              <a:ext cx="1066800" cy="762000"/>
            </a:xfrm>
            <a:prstGeom prst="downArrow">
              <a:avLst/>
            </a:prstGeom>
            <a:solidFill>
              <a:srgbClr val="FF9A1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Folded Corner 12"/>
          <p:cNvSpPr/>
          <p:nvPr/>
        </p:nvSpPr>
        <p:spPr>
          <a:xfrm>
            <a:off x="7848600" y="61900"/>
            <a:ext cx="6858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rPr>
              <a:t>P. Guide</a:t>
            </a:r>
            <a:endParaRPr lang="en-US" sz="1200" dirty="0">
              <a:solidFill>
                <a:schemeClr val="tx1"/>
              </a:solidFill>
            </a:endParaRPr>
          </a:p>
          <a:p>
            <a:pPr algn="ctr" fontAlgn="auto">
              <a:spcBef>
                <a:spcPts val="0"/>
              </a:spcBef>
              <a:spcAft>
                <a:spcPts val="0"/>
              </a:spcAft>
              <a:defRPr/>
            </a:pPr>
            <a:r>
              <a:rPr lang="en-US" sz="1200" dirty="0" smtClean="0">
                <a:solidFill>
                  <a:schemeClr val="tx1"/>
                </a:solidFill>
              </a:rPr>
              <a:t>74</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b="0" dirty="0" smtClean="0"/>
              <a:t>Tips</a:t>
            </a:r>
          </a:p>
        </p:txBody>
      </p:sp>
      <p:sp>
        <p:nvSpPr>
          <p:cNvPr id="99331" name="Content Placeholder 2"/>
          <p:cNvSpPr>
            <a:spLocks noGrp="1"/>
          </p:cNvSpPr>
          <p:nvPr>
            <p:ph idx="4294967295"/>
          </p:nvPr>
        </p:nvSpPr>
        <p:spPr bwMode="auto">
          <a:xfrm>
            <a:off x="457200" y="1981200"/>
            <a:ext cx="4724400" cy="3733800"/>
          </a:xfrm>
        </p:spPr>
        <p:txBody>
          <a:bodyPr wrap="square" numCol="1" anchor="t" anchorCtr="0" compatLnSpc="1">
            <a:prstTxWarp prst="textNoShape">
              <a:avLst/>
            </a:prstTxWarp>
            <a:normAutofit fontScale="92500" lnSpcReduction="10000"/>
          </a:bodyPr>
          <a:lstStyle/>
          <a:p>
            <a:pPr marL="463550" indent="-463550">
              <a:spcBef>
                <a:spcPct val="0"/>
              </a:spcBef>
              <a:spcAft>
                <a:spcPct val="0"/>
              </a:spcAft>
              <a:buClr>
                <a:schemeClr val="tx1"/>
              </a:buClr>
              <a:buFont typeface="Arial" charset="0"/>
              <a:buChar char="•"/>
              <a:defRPr/>
            </a:pPr>
            <a:r>
              <a:rPr lang="en-US" sz="2800" dirty="0" smtClean="0"/>
              <a:t>Use </a:t>
            </a:r>
            <a:r>
              <a:rPr lang="en-US" sz="2800" dirty="0" err="1" smtClean="0"/>
              <a:t>SafeMeasures</a:t>
            </a:r>
            <a:r>
              <a:rPr lang="en-US" sz="2800" dirty="0" smtClean="0"/>
              <a:t>™ history pages to get quick comprehensive details about each case and each referral.</a:t>
            </a:r>
          </a:p>
          <a:p>
            <a:pPr marL="463550" indent="-463550">
              <a:spcBef>
                <a:spcPct val="0"/>
              </a:spcBef>
              <a:spcAft>
                <a:spcPct val="0"/>
              </a:spcAft>
              <a:buClr>
                <a:schemeClr val="tx1"/>
              </a:buClr>
              <a:buFont typeface="Arial" charset="0"/>
              <a:buNone/>
              <a:defRPr/>
            </a:pPr>
            <a:endParaRPr lang="en-US" sz="2800" dirty="0" smtClean="0"/>
          </a:p>
          <a:p>
            <a:pPr marL="463550" indent="-463550">
              <a:spcBef>
                <a:spcPct val="0"/>
              </a:spcBef>
              <a:spcAft>
                <a:spcPct val="0"/>
              </a:spcAft>
              <a:buClr>
                <a:schemeClr val="tx1"/>
              </a:buClr>
              <a:buFont typeface="Arial" charset="0"/>
              <a:buChar char="•"/>
              <a:defRPr/>
            </a:pPr>
            <a:r>
              <a:rPr lang="en-US" sz="2800" dirty="0" smtClean="0"/>
              <a:t>Use </a:t>
            </a:r>
            <a:r>
              <a:rPr lang="en-US" sz="2800" dirty="0" err="1" smtClean="0"/>
              <a:t>webSDM</a:t>
            </a:r>
            <a:r>
              <a:rPr lang="en-US" sz="2800" dirty="0" smtClean="0"/>
              <a:t> to quickly gather assessments from each case and each referral.</a:t>
            </a:r>
          </a:p>
          <a:p>
            <a:pPr>
              <a:spcBef>
                <a:spcPct val="0"/>
              </a:spcBef>
              <a:buFont typeface="Arial" charset="0"/>
              <a:buChar char="•"/>
              <a:defRPr/>
            </a:pPr>
            <a:endParaRPr lang="en-US" sz="2800" dirty="0" smtClean="0"/>
          </a:p>
        </p:txBody>
      </p:sp>
      <p:sp>
        <p:nvSpPr>
          <p:cNvPr id="8" name="Rectangle 7">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0055" y="1752600"/>
            <a:ext cx="3429000" cy="228398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p:cNvSpPr>
            <a:spLocks noGrp="1"/>
          </p:cNvSpPr>
          <p:nvPr>
            <p:ph type="ctrTitle"/>
          </p:nvPr>
        </p:nvSpPr>
        <p:spPr bwMode="auto">
          <a:extLst>
            <a:ext uri="{91240B29-F687-4F45-9708-019B960494DF}">
              <a14:hiddenLine xmlns:a14="http://schemas.microsoft.com/office/drawing/2010/main" w="50800">
                <a:solidFill>
                  <a:srgbClr val="2C928F"/>
                </a:solidFill>
                <a:miter lim="800000"/>
                <a:headEnd/>
                <a:tailEnd/>
              </a14:hiddenLine>
            </a:ext>
          </a:extLst>
        </p:spPr>
        <p:txBody>
          <a:bodyPr wrap="square" numCol="1" anchorCtr="0" compatLnSpc="1">
            <a:prstTxWarp prst="textNoShape">
              <a:avLst/>
            </a:prstTxWarp>
          </a:bodyPr>
          <a:lstStyle/>
          <a:p>
            <a:r>
              <a:rPr lang="en-US" altLang="en-US" dirty="0" smtClean="0">
                <a:solidFill>
                  <a:srgbClr val="4C4845"/>
                </a:solidFill>
              </a:rPr>
              <a:t>Critical Case Review</a:t>
            </a: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Critical Case Review Handout</a:t>
            </a:r>
          </a:p>
        </p:txBody>
      </p:sp>
      <p:sp>
        <p:nvSpPr>
          <p:cNvPr id="104451" name="Content Placeholder 2"/>
          <p:cNvSpPr>
            <a:spLocks noGrp="1"/>
          </p:cNvSpPr>
          <p:nvPr>
            <p:ph idx="4294967295"/>
          </p:nvPr>
        </p:nvSpPr>
        <p:spPr bwMode="auto">
          <a:xfrm>
            <a:off x="462844" y="1447800"/>
            <a:ext cx="8223956" cy="4876800"/>
          </a:xfrm>
        </p:spPr>
        <p:txBody>
          <a:bodyPr wrap="square" numCol="1" anchor="t" anchorCtr="0" compatLnSpc="1">
            <a:prstTxWarp prst="textNoShape">
              <a:avLst/>
            </a:prstTxWarp>
          </a:bodyPr>
          <a:lstStyle/>
          <a:p>
            <a:pPr marL="461963" indent="-461963" eaLnBrk="1" hangingPunct="1">
              <a:spcBef>
                <a:spcPct val="0"/>
              </a:spcBef>
              <a:spcAft>
                <a:spcPct val="0"/>
              </a:spcAft>
              <a:buClr>
                <a:schemeClr val="tx1"/>
              </a:buClr>
              <a:buFont typeface="Verdana" panose="020B0604030504040204" pitchFamily="34" charset="0"/>
              <a:buChar char="•"/>
            </a:pPr>
            <a:r>
              <a:rPr lang="en-US" altLang="en-US" sz="2000" dirty="0" smtClean="0"/>
              <a:t>Use blank critical case review grids.</a:t>
            </a:r>
          </a:p>
          <a:p>
            <a:pPr marL="461963" indent="-461963" eaLnBrk="1" hangingPunct="1">
              <a:spcBef>
                <a:spcPct val="0"/>
              </a:spcBef>
              <a:spcAft>
                <a:spcPct val="0"/>
              </a:spcAft>
              <a:buClr>
                <a:schemeClr val="tx1"/>
              </a:buClr>
              <a:buFont typeface="Verdana" panose="020B0604030504040204" pitchFamily="34" charset="0"/>
              <a:buChar char="•"/>
            </a:pPr>
            <a:r>
              <a:rPr lang="en-US" altLang="en-US" sz="2000" dirty="0" smtClean="0"/>
              <a:t>Review materials provided.</a:t>
            </a:r>
          </a:p>
          <a:p>
            <a:pPr marL="461963" indent="-461963" eaLnBrk="1" hangingPunct="1">
              <a:spcBef>
                <a:spcPct val="0"/>
              </a:spcBef>
              <a:spcAft>
                <a:spcPct val="0"/>
              </a:spcAft>
              <a:buClr>
                <a:schemeClr val="tx1"/>
              </a:buClr>
              <a:buFont typeface="Verdana" panose="020B0604030504040204" pitchFamily="34" charset="0"/>
              <a:buChar char="•"/>
            </a:pPr>
            <a:r>
              <a:rPr lang="en-US" altLang="en-US" sz="2000" dirty="0" smtClean="0"/>
              <a:t>Enter each referral and each case.</a:t>
            </a:r>
          </a:p>
          <a:p>
            <a:pPr marL="461963" indent="-461963" eaLnBrk="1" hangingPunct="1">
              <a:spcBef>
                <a:spcPct val="0"/>
              </a:spcBef>
              <a:spcAft>
                <a:spcPct val="0"/>
              </a:spcAft>
              <a:buClr>
                <a:schemeClr val="tx1"/>
              </a:buClr>
              <a:buFont typeface="Verdana" panose="020B0604030504040204" pitchFamily="34" charset="0"/>
              <a:buChar char="•"/>
            </a:pPr>
            <a:r>
              <a:rPr lang="en-US" altLang="en-US" sz="2000" dirty="0" smtClean="0"/>
              <a:t>Enter dates in Column 1.</a:t>
            </a:r>
          </a:p>
          <a:p>
            <a:pPr marL="461963" indent="-461963" eaLnBrk="1" hangingPunct="1">
              <a:spcBef>
                <a:spcPct val="0"/>
              </a:spcBef>
              <a:spcAft>
                <a:spcPct val="0"/>
              </a:spcAft>
              <a:buClr>
                <a:schemeClr val="tx1"/>
              </a:buClr>
              <a:buFont typeface="Verdana" panose="020B0604030504040204" pitchFamily="34" charset="0"/>
              <a:buChar char="•"/>
            </a:pPr>
            <a:r>
              <a:rPr lang="en-US" altLang="en-US" sz="2000" dirty="0" smtClean="0"/>
              <a:t>Determine whether SDM assessments were completed. (2)</a:t>
            </a:r>
          </a:p>
          <a:p>
            <a:pPr marL="914400" lvl="3" indent="-460375" eaLnBrk="1" hangingPunct="1">
              <a:spcBef>
                <a:spcPct val="0"/>
              </a:spcBef>
              <a:spcAft>
                <a:spcPct val="0"/>
              </a:spcAft>
              <a:buClr>
                <a:schemeClr val="tx1"/>
              </a:buClr>
              <a:buFont typeface="Myriad Pro" panose="020B0503030403020204" pitchFamily="34" charset="0"/>
              <a:buChar char="»"/>
            </a:pPr>
            <a:r>
              <a:rPr lang="en-US" altLang="en-US" sz="2000" dirty="0" smtClean="0"/>
              <a:t>If so, were they accurate? (3)</a:t>
            </a:r>
          </a:p>
          <a:p>
            <a:pPr marL="914400" lvl="3" indent="-460375" eaLnBrk="1" hangingPunct="1">
              <a:spcBef>
                <a:spcPct val="0"/>
              </a:spcBef>
              <a:spcAft>
                <a:spcPct val="0"/>
              </a:spcAft>
              <a:buClr>
                <a:schemeClr val="tx1"/>
              </a:buClr>
              <a:buFont typeface="Myriad Pro" panose="020B0503030403020204" pitchFamily="34" charset="0"/>
              <a:buChar char="»"/>
            </a:pPr>
            <a:r>
              <a:rPr lang="en-US" altLang="en-US" sz="2000" dirty="0" smtClean="0"/>
              <a:t>If so, was correct action taken? (4</a:t>
            </a:r>
            <a:r>
              <a:rPr lang="en-US" altLang="en-US" sz="2000" dirty="0" smtClean="0">
                <a:solidFill>
                  <a:srgbClr val="000000"/>
                </a:solidFill>
              </a:rPr>
              <a:t>)</a:t>
            </a:r>
          </a:p>
        </p:txBody>
      </p:sp>
      <p:sp>
        <p:nvSpPr>
          <p:cNvPr id="4" name="Rectangle 3">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olded Corner 4"/>
          <p:cNvSpPr/>
          <p:nvPr/>
        </p:nvSpPr>
        <p:spPr>
          <a:xfrm>
            <a:off x="8077200" y="126482"/>
            <a:ext cx="762000" cy="838200"/>
          </a:xfrm>
          <a:prstGeom prst="foldedCorner">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lumMod val="50000"/>
                  </a:schemeClr>
                </a:solidFill>
              </a:rPr>
              <a:t>Critical Case Review Forms</a:t>
            </a:r>
          </a:p>
        </p:txBody>
      </p:sp>
      <p:sp>
        <p:nvSpPr>
          <p:cNvPr id="6" name="Folded Corner 5"/>
          <p:cNvSpPr/>
          <p:nvPr/>
        </p:nvSpPr>
        <p:spPr>
          <a:xfrm>
            <a:off x="6781800" y="123799"/>
            <a:ext cx="838200" cy="838200"/>
          </a:xfrm>
          <a:prstGeom prst="foldedCorner">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solidFill>
                  <a:schemeClr val="bg1">
                    <a:lumMod val="50000"/>
                  </a:schemeClr>
                </a:solidFill>
              </a:rPr>
              <a:t>Critical Case Review Handout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4C4845"/>
                </a:solidFill>
              </a:rPr>
              <a:t>Debrief</a:t>
            </a:r>
            <a:endParaRPr lang="en-US" dirty="0">
              <a:solidFill>
                <a:srgbClr val="4C4845"/>
              </a:solidFill>
            </a:endParaRPr>
          </a:p>
        </p:txBody>
      </p:sp>
    </p:spTree>
    <p:extLst>
      <p:ext uri="{BB962C8B-B14F-4D97-AF65-F5344CB8AC3E}">
        <p14:creationId xmlns:p14="http://schemas.microsoft.com/office/powerpoint/2010/main" val="366002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ctrTitle"/>
          </p:nvPr>
        </p:nvSpPr>
        <p:spPr>
          <a:xfrm>
            <a:off x="914400" y="1905000"/>
            <a:ext cx="7467600" cy="2023979"/>
          </a:xfrm>
        </p:spPr>
        <p:txBody>
          <a:bodyPr>
            <a:noAutofit/>
          </a:bodyPr>
          <a:lstStyle/>
          <a:p>
            <a:pPr algn="ctr">
              <a:defRPr/>
            </a:pPr>
            <a:r>
              <a:rPr sz="2800" dirty="0">
                <a:solidFill>
                  <a:srgbClr val="4C4845"/>
                </a:solidFill>
              </a:rPr>
              <a:t>California</a:t>
            </a:r>
            <a:br>
              <a:rPr sz="2800" dirty="0">
                <a:solidFill>
                  <a:srgbClr val="4C4845"/>
                </a:solidFill>
              </a:rPr>
            </a:br>
            <a:r>
              <a:rPr sz="2800" dirty="0">
                <a:solidFill>
                  <a:srgbClr val="4C4845"/>
                </a:solidFill>
              </a:rPr>
              <a:t>Structured Decision Making</a:t>
            </a:r>
            <a:r>
              <a:rPr sz="2800" baseline="30000" dirty="0">
                <a:solidFill>
                  <a:srgbClr val="4C4845"/>
                </a:solidFill>
              </a:rPr>
              <a:t>®</a:t>
            </a:r>
            <a:r>
              <a:rPr sz="2800" dirty="0">
                <a:solidFill>
                  <a:srgbClr val="4C4845"/>
                </a:solidFill>
              </a:rPr>
              <a:t> Model</a:t>
            </a:r>
            <a:br>
              <a:rPr sz="2800" dirty="0">
                <a:solidFill>
                  <a:srgbClr val="4C4845"/>
                </a:solidFill>
              </a:rPr>
            </a:br>
            <a:r>
              <a:rPr sz="2800" dirty="0">
                <a:solidFill>
                  <a:srgbClr val="4C4845"/>
                </a:solidFill>
              </a:rPr>
              <a:t>Advanced Supervisor Training</a:t>
            </a:r>
          </a:p>
        </p:txBody>
      </p:sp>
    </p:spTree>
    <p:extLst>
      <p:ext uri="{BB962C8B-B14F-4D97-AF65-F5344CB8AC3E}">
        <p14:creationId xmlns:p14="http://schemas.microsoft.com/office/powerpoint/2010/main" val="1629667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20594" y="2514600"/>
            <a:ext cx="4270375" cy="2363137"/>
          </a:xfrm>
        </p:spPr>
        <p:txBody>
          <a:bodyPr/>
          <a:lstStyle/>
          <a:p>
            <a:r>
              <a:rPr lang="en-US" sz="2000" dirty="0" smtClean="0"/>
              <a:t>What are your supervisory practices in ensuring quality referral/case documentation?</a:t>
            </a:r>
          </a:p>
          <a:p>
            <a:endParaRPr lang="en-US" sz="2000" dirty="0"/>
          </a:p>
          <a:p>
            <a:r>
              <a:rPr lang="en-US" sz="2000" dirty="0" smtClean="0"/>
              <a:t>How do you use the results of your case review to support worker skill development?</a:t>
            </a:r>
            <a:endParaRPr lang="en-US" sz="2000" dirty="0"/>
          </a:p>
          <a:p>
            <a:endParaRPr lang="en-US" sz="2000" i="1" dirty="0" smtClean="0"/>
          </a:p>
          <a:p>
            <a:endParaRPr lang="en-US" sz="2000" dirty="0"/>
          </a:p>
          <a:p>
            <a:endParaRPr lang="en-US" dirty="0"/>
          </a:p>
        </p:txBody>
      </p:sp>
      <p:sp>
        <p:nvSpPr>
          <p:cNvPr id="13314" name="Title 1"/>
          <p:cNvSpPr>
            <a:spLocks noGrp="1"/>
          </p:cNvSpPr>
          <p:nvPr>
            <p:ph type="title"/>
          </p:nvPr>
        </p:nvSpPr>
        <p:spPr bwMode="auto">
          <a:xfrm>
            <a:off x="457199" y="1"/>
            <a:ext cx="8109857" cy="961998"/>
          </a:xfrm>
          <a:ln>
            <a:miter lim="800000"/>
            <a:headEnd/>
            <a:tailEnd/>
          </a:ln>
        </p:spPr>
        <p:txBody>
          <a:bodyPr wrap="square" numCol="1" anchorCtr="0" compatLnSpc="1">
            <a:prstTxWarp prst="textNoShape">
              <a:avLst/>
            </a:prstTxWarp>
          </a:bodyPr>
          <a:lstStyle/>
          <a:p>
            <a:pPr indent="0" eaLnBrk="1" hangingPunct="1"/>
            <a:r>
              <a:rPr lang="en-US" altLang="en-US" sz="2400" dirty="0" smtClean="0"/>
              <a:t>Roundtable</a:t>
            </a:r>
          </a:p>
        </p:txBody>
      </p:sp>
      <p:sp>
        <p:nvSpPr>
          <p:cNvPr id="7" name="Rectangle 6">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8" y="2295499"/>
            <a:ext cx="3848695" cy="2712011"/>
          </a:xfrm>
          <a:prstGeom prst="rect">
            <a:avLst/>
          </a:prstGeom>
        </p:spPr>
      </p:pic>
      <p:sp>
        <p:nvSpPr>
          <p:cNvPr id="3" name="TextBox 2"/>
          <p:cNvSpPr txBox="1"/>
          <p:nvPr/>
        </p:nvSpPr>
        <p:spPr>
          <a:xfrm>
            <a:off x="914400" y="2514600"/>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3180643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572000" y="1360227"/>
            <a:ext cx="4270375" cy="3754672"/>
          </a:xfrm>
        </p:spPr>
        <p:txBody>
          <a:bodyPr/>
          <a:lstStyle/>
          <a:p>
            <a:r>
              <a:rPr lang="en-US" sz="2000" b="1" i="1" dirty="0" smtClean="0">
                <a:solidFill>
                  <a:srgbClr val="000000"/>
                </a:solidFill>
              </a:rPr>
              <a:t>What are some supervisory strategies for:</a:t>
            </a:r>
          </a:p>
          <a:p>
            <a:endParaRPr lang="en-US" sz="2000" b="1" i="1" dirty="0" smtClean="0">
              <a:solidFill>
                <a:srgbClr val="000000"/>
              </a:solidFill>
            </a:endParaRPr>
          </a:p>
          <a:p>
            <a:r>
              <a:rPr lang="en-US" sz="2000" i="1" dirty="0" smtClean="0">
                <a:solidFill>
                  <a:srgbClr val="000000"/>
                </a:solidFill>
              </a:rPr>
              <a:t>Supporting caseworkers in using the SDM model to guide decisions that result in the best outcomes for families?</a:t>
            </a:r>
          </a:p>
          <a:p>
            <a:endParaRPr lang="en-US" sz="2000" i="1" dirty="0">
              <a:solidFill>
                <a:srgbClr val="000000"/>
              </a:solidFill>
            </a:endParaRPr>
          </a:p>
          <a:p>
            <a:r>
              <a:rPr lang="en-US" sz="2000" i="1" dirty="0" smtClean="0">
                <a:solidFill>
                  <a:srgbClr val="000000"/>
                </a:solidFill>
              </a:rPr>
              <a:t>Helping caseworkers develop strong immediate safety plans with families?</a:t>
            </a:r>
          </a:p>
          <a:p>
            <a:endParaRPr lang="en-US" sz="2000" i="1" dirty="0">
              <a:solidFill>
                <a:srgbClr val="000000"/>
              </a:solidFill>
            </a:endParaRPr>
          </a:p>
          <a:p>
            <a:r>
              <a:rPr lang="en-US" sz="2000" i="1" dirty="0" smtClean="0">
                <a:solidFill>
                  <a:srgbClr val="000000"/>
                </a:solidFill>
              </a:rPr>
              <a:t>Encouraging caseworkers to use the structure of SDM assessments in their daily casework?</a:t>
            </a:r>
          </a:p>
          <a:p>
            <a:endParaRPr lang="en-US" sz="2000" b="1" i="1" dirty="0">
              <a:solidFill>
                <a:srgbClr val="000000"/>
              </a:solidFill>
            </a:endParaRPr>
          </a:p>
          <a:p>
            <a:endParaRPr lang="en-US" sz="2000" b="1" i="1" dirty="0" smtClean="0">
              <a:solidFill>
                <a:srgbClr val="000000"/>
              </a:solidFill>
            </a:endParaRPr>
          </a:p>
          <a:p>
            <a:endParaRPr lang="en-US" sz="2000" b="1" dirty="0">
              <a:solidFill>
                <a:srgbClr val="000000"/>
              </a:solidFill>
            </a:endParaRPr>
          </a:p>
          <a:p>
            <a:endParaRPr lang="en-US" dirty="0">
              <a:solidFill>
                <a:srgbClr val="000000"/>
              </a:solidFill>
            </a:endParaRPr>
          </a:p>
        </p:txBody>
      </p:sp>
      <p:sp>
        <p:nvSpPr>
          <p:cNvPr id="13314" name="Title 1"/>
          <p:cNvSpPr>
            <a:spLocks noGrp="1"/>
          </p:cNvSpPr>
          <p:nvPr>
            <p:ph type="title"/>
          </p:nvPr>
        </p:nvSpPr>
        <p:spPr bwMode="auto">
          <a:xfrm>
            <a:off x="337457" y="1"/>
            <a:ext cx="8229600" cy="961998"/>
          </a:xfrm>
          <a:ln>
            <a:miter lim="800000"/>
            <a:headEnd/>
            <a:tailEnd/>
          </a:ln>
        </p:spPr>
        <p:txBody>
          <a:bodyPr wrap="square" numCol="1" anchorCtr="0" compatLnSpc="1">
            <a:prstTxWarp prst="textNoShape">
              <a:avLst/>
            </a:prstTxWarp>
          </a:bodyPr>
          <a:lstStyle/>
          <a:p>
            <a:pPr indent="0" eaLnBrk="1" hangingPunct="1"/>
            <a:r>
              <a:rPr lang="en-US" altLang="en-US" sz="2400" dirty="0" smtClean="0"/>
              <a:t>Roundtable</a:t>
            </a:r>
          </a:p>
        </p:txBody>
      </p:sp>
      <p:sp>
        <p:nvSpPr>
          <p:cNvPr id="7" name="Rectangle 6">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295499"/>
            <a:ext cx="4001094" cy="2819400"/>
          </a:xfrm>
          <a:prstGeom prst="rect">
            <a:avLst/>
          </a:prstGeom>
        </p:spPr>
      </p:pic>
      <p:sp>
        <p:nvSpPr>
          <p:cNvPr id="3" name="TextBox 2"/>
          <p:cNvSpPr txBox="1"/>
          <p:nvPr/>
        </p:nvSpPr>
        <p:spPr>
          <a:xfrm>
            <a:off x="914400" y="2514600"/>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4071438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4C4845"/>
                </a:solidFill>
              </a:rPr>
              <a:t>Supervisory Case Reading</a:t>
            </a:r>
            <a:br>
              <a:rPr lang="en-US" dirty="0">
                <a:solidFill>
                  <a:srgbClr val="4C4845"/>
                </a:solidFill>
              </a:rPr>
            </a:br>
            <a:endParaRPr lang="en-US" dirty="0">
              <a:solidFill>
                <a:srgbClr val="4C4845"/>
              </a:solidFill>
            </a:endParaRPr>
          </a:p>
        </p:txBody>
      </p:sp>
      <p:sp>
        <p:nvSpPr>
          <p:cNvPr id="5" name="Folded Corner 4"/>
          <p:cNvSpPr/>
          <p:nvPr/>
        </p:nvSpPr>
        <p:spPr>
          <a:xfrm>
            <a:off x="7073900" y="381000"/>
            <a:ext cx="1447800" cy="10668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Case Reading Manual</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Continuum of Quality Assurance Opportunities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03248036"/>
              </p:ext>
            </p:extLst>
          </p:nvPr>
        </p:nvGraphicFramePr>
        <p:xfrm>
          <a:off x="0" y="1524000"/>
          <a:ext cx="9144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rot="10800000">
            <a:off x="5791200" y="4876800"/>
            <a:ext cx="1295400" cy="1219200"/>
          </a:xfrm>
          <a:prstGeom prst="downArrow">
            <a:avLst/>
          </a:prstGeom>
          <a:solidFill>
            <a:srgbClr val="4C484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Supervisory Case Reading Goals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432137991"/>
              </p:ext>
            </p:extLst>
          </p:nvPr>
        </p:nvGraphicFramePr>
        <p:xfrm>
          <a:off x="76200" y="1113507"/>
          <a:ext cx="8991600" cy="5287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hlinkClick r:id="rId8"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olded Corner 4"/>
          <p:cNvSpPr/>
          <p:nvPr/>
        </p:nvSpPr>
        <p:spPr>
          <a:xfrm>
            <a:off x="7557654" y="137654"/>
            <a:ext cx="976746"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Manual</a:t>
            </a:r>
            <a:endParaRPr lang="en-US" sz="1600" dirty="0">
              <a:solidFill>
                <a:schemeClr val="tx1"/>
              </a:solidFill>
            </a:endParaRPr>
          </a:p>
          <a:p>
            <a:pPr algn="ctr" fontAlgn="auto">
              <a:spcBef>
                <a:spcPts val="0"/>
              </a:spcBef>
              <a:spcAft>
                <a:spcPts val="0"/>
              </a:spcAft>
              <a:defRPr/>
            </a:pPr>
            <a:r>
              <a:rPr lang="en-US" sz="1600" dirty="0">
                <a:solidFill>
                  <a:schemeClr val="tx1"/>
                </a:solidFill>
              </a:rPr>
              <a:t>1</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bwMode="auto">
          <a:xfrm>
            <a:off x="457200" y="-20825"/>
            <a:ext cx="7772400" cy="961998"/>
          </a:xfrm>
          <a:ln>
            <a:miter lim="800000"/>
            <a:headEnd/>
            <a:tailEnd/>
          </a:ln>
        </p:spPr>
        <p:txBody>
          <a:bodyPr wrap="square" numCol="1" anchorCtr="0" compatLnSpc="1">
            <a:prstTxWarp prst="textNoShape">
              <a:avLst/>
            </a:prstTxWarp>
          </a:bodyPr>
          <a:lstStyle/>
          <a:p>
            <a:pPr indent="0" eaLnBrk="1" hangingPunct="1"/>
            <a:r>
              <a:rPr lang="en-US" altLang="en-US" b="0" dirty="0" smtClean="0"/>
              <a:t>Supervisory Case Reading Objectives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16739359"/>
              </p:ext>
            </p:extLst>
          </p:nvPr>
        </p:nvGraphicFramePr>
        <p:xfrm>
          <a:off x="0" y="1295400"/>
          <a:ext cx="9067800"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hlinkClick r:id="rId8"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olded Corner 4"/>
          <p:cNvSpPr/>
          <p:nvPr/>
        </p:nvSpPr>
        <p:spPr>
          <a:xfrm>
            <a:off x="7772400" y="102973"/>
            <a:ext cx="9144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Manual</a:t>
            </a:r>
          </a:p>
          <a:p>
            <a:pPr algn="ctr" fontAlgn="auto">
              <a:spcBef>
                <a:spcPts val="0"/>
              </a:spcBef>
              <a:spcAft>
                <a:spcPts val="0"/>
              </a:spcAft>
              <a:defRPr/>
            </a:pPr>
            <a:r>
              <a:rPr lang="en-US" sz="1600" dirty="0">
                <a:solidFill>
                  <a:schemeClr val="tx1"/>
                </a:solidFill>
              </a:rPr>
              <a:t>1</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Using Case Reading Results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59512920"/>
              </p:ext>
            </p:extLst>
          </p:nvPr>
        </p:nvGraphicFramePr>
        <p:xfrm>
          <a:off x="0" y="1524000"/>
          <a:ext cx="9144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Turn Arrow 5"/>
          <p:cNvSpPr/>
          <p:nvPr/>
        </p:nvSpPr>
        <p:spPr>
          <a:xfrm rot="10800000">
            <a:off x="4572000" y="4876800"/>
            <a:ext cx="1905000" cy="762000"/>
          </a:xfrm>
          <a:prstGeom prst="uturnArrow">
            <a:avLst>
              <a:gd name="adj1" fmla="val 25000"/>
              <a:gd name="adj2" fmla="val 25000"/>
              <a:gd name="adj3" fmla="val 25000"/>
              <a:gd name="adj4" fmla="val 43750"/>
              <a:gd name="adj5" fmla="val 100000"/>
            </a:avLst>
          </a:prstGeom>
          <a:solidFill>
            <a:srgbClr val="4C484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 name="U-Turn Arrow 6"/>
          <p:cNvSpPr/>
          <p:nvPr/>
        </p:nvSpPr>
        <p:spPr>
          <a:xfrm rot="10800000">
            <a:off x="2590800" y="4876800"/>
            <a:ext cx="3886200" cy="914400"/>
          </a:xfrm>
          <a:prstGeom prst="uturnArrow">
            <a:avLst>
              <a:gd name="adj1" fmla="val 25000"/>
              <a:gd name="adj2" fmla="val 25000"/>
              <a:gd name="adj3" fmla="val 25000"/>
              <a:gd name="adj4" fmla="val 43750"/>
              <a:gd name="adj5" fmla="val 100000"/>
            </a:avLst>
          </a:prstGeom>
          <a:solidFill>
            <a:srgbClr val="4C484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U-Turn Arrow 7"/>
          <p:cNvSpPr/>
          <p:nvPr/>
        </p:nvSpPr>
        <p:spPr>
          <a:xfrm rot="10800000">
            <a:off x="381000" y="4876800"/>
            <a:ext cx="6248400" cy="914400"/>
          </a:xfrm>
          <a:prstGeom prst="uturnArrow">
            <a:avLst>
              <a:gd name="adj1" fmla="val 25000"/>
              <a:gd name="adj2" fmla="val 25000"/>
              <a:gd name="adj3" fmla="val 25000"/>
              <a:gd name="adj4" fmla="val 43750"/>
              <a:gd name="adj5" fmla="val 100000"/>
            </a:avLst>
          </a:prstGeom>
          <a:solidFill>
            <a:srgbClr val="4C484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U-Turn Arrow 8"/>
          <p:cNvSpPr/>
          <p:nvPr/>
        </p:nvSpPr>
        <p:spPr>
          <a:xfrm>
            <a:off x="6400800" y="1981200"/>
            <a:ext cx="1905000" cy="762000"/>
          </a:xfrm>
          <a:prstGeom prst="uturnArrow">
            <a:avLst>
              <a:gd name="adj1" fmla="val 25000"/>
              <a:gd name="adj2" fmla="val 25000"/>
              <a:gd name="adj3" fmla="val 25000"/>
              <a:gd name="adj4" fmla="val 43750"/>
              <a:gd name="adj5" fmla="val 100000"/>
            </a:avLst>
          </a:prstGeom>
          <a:solidFill>
            <a:srgbClr val="4C484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Not One More Thing!</a:t>
            </a:r>
          </a:p>
        </p:txBody>
      </p:sp>
      <p:sp>
        <p:nvSpPr>
          <p:cNvPr id="112643" name="Content Placeholder 2"/>
          <p:cNvSpPr>
            <a:spLocks noGrp="1"/>
          </p:cNvSpPr>
          <p:nvPr>
            <p:ph idx="4294967295"/>
          </p:nvPr>
        </p:nvSpPr>
        <p:spPr bwMode="auto">
          <a:xfrm>
            <a:off x="457200" y="1524000"/>
            <a:ext cx="8229600" cy="4800600"/>
          </a:xfrm>
        </p:spPr>
        <p:txBody>
          <a:bodyPr wrap="square" numCol="1" anchor="t" anchorCtr="0" compatLnSpc="1">
            <a:prstTxWarp prst="textNoShape">
              <a:avLst/>
            </a:prstTxWarp>
            <a:normAutofit/>
          </a:bodyPr>
          <a:lstStyle/>
          <a:p>
            <a:pPr eaLnBrk="1" hangingPunct="1">
              <a:spcBef>
                <a:spcPct val="0"/>
              </a:spcBef>
              <a:spcAft>
                <a:spcPct val="0"/>
              </a:spcAft>
              <a:buFont typeface="Arial" charset="0"/>
              <a:buNone/>
              <a:defRPr/>
            </a:pPr>
            <a:r>
              <a:rPr lang="en-US" sz="2000" dirty="0" smtClean="0"/>
              <a:t>Why supervisory case reading is achievable:</a:t>
            </a:r>
          </a:p>
          <a:p>
            <a:pPr eaLnBrk="1" hangingPunct="1">
              <a:spcBef>
                <a:spcPct val="0"/>
              </a:spcBef>
              <a:spcAft>
                <a:spcPct val="0"/>
              </a:spcAft>
              <a:buFont typeface="Arial" charset="0"/>
              <a:buNone/>
              <a:defRPr/>
            </a:pPr>
            <a:endParaRPr lang="en-US" sz="2000" dirty="0" smtClean="0"/>
          </a:p>
          <a:p>
            <a:pPr marL="914400" lvl="1" indent="-450850" eaLnBrk="1" hangingPunct="1">
              <a:spcBef>
                <a:spcPct val="0"/>
              </a:spcBef>
              <a:spcAft>
                <a:spcPct val="0"/>
              </a:spcAft>
              <a:buClr>
                <a:schemeClr val="tx1"/>
              </a:buClr>
              <a:buFont typeface="Verdana" panose="020B0604030504040204" pitchFamily="34" charset="0"/>
              <a:buChar char="•"/>
              <a:defRPr/>
            </a:pPr>
            <a:r>
              <a:rPr lang="en-US" sz="2000" dirty="0" smtClean="0"/>
              <a:t>Small sample of cases</a:t>
            </a:r>
          </a:p>
          <a:p>
            <a:pPr marL="914400" lvl="1" indent="-450850" eaLnBrk="1" hangingPunct="1">
              <a:spcBef>
                <a:spcPct val="0"/>
              </a:spcBef>
              <a:spcAft>
                <a:spcPct val="0"/>
              </a:spcAft>
              <a:buClr>
                <a:schemeClr val="tx1"/>
              </a:buClr>
              <a:buFont typeface="Verdana" panose="020B0604030504040204" pitchFamily="34" charset="0"/>
              <a:buChar char="•"/>
              <a:defRPr/>
            </a:pPr>
            <a:r>
              <a:rPr lang="en-US" sz="2000" dirty="0" smtClean="0"/>
              <a:t>Small section of case</a:t>
            </a:r>
          </a:p>
          <a:p>
            <a:pPr marL="914400" lvl="1" indent="-450850" eaLnBrk="1" hangingPunct="1">
              <a:spcBef>
                <a:spcPct val="0"/>
              </a:spcBef>
              <a:spcAft>
                <a:spcPct val="0"/>
              </a:spcAft>
              <a:buClr>
                <a:schemeClr val="tx1"/>
              </a:buClr>
              <a:buFont typeface="Verdana" panose="020B0604030504040204" pitchFamily="34" charset="0"/>
              <a:buChar char="•"/>
              <a:defRPr/>
            </a:pPr>
            <a:r>
              <a:rPr lang="en-US" sz="2000" dirty="0" smtClean="0"/>
              <a:t>Persistent practice improves performance, which:</a:t>
            </a:r>
          </a:p>
          <a:p>
            <a:pPr marL="1377950" lvl="2" indent="-463550" eaLnBrk="1" hangingPunct="1">
              <a:spcBef>
                <a:spcPct val="0"/>
              </a:spcBef>
              <a:spcAft>
                <a:spcPct val="0"/>
              </a:spcAft>
              <a:buClr>
                <a:schemeClr val="tx1"/>
              </a:buClr>
              <a:buFont typeface="Calibri" pitchFamily="34" charset="0"/>
              <a:buChar char="»"/>
              <a:defRPr/>
            </a:pPr>
            <a:r>
              <a:rPr lang="en-US" sz="2000" dirty="0" smtClean="0"/>
              <a:t>Makes case reading go faster</a:t>
            </a:r>
          </a:p>
          <a:p>
            <a:pPr marL="1377950" lvl="2" indent="-463550" eaLnBrk="1" hangingPunct="1">
              <a:spcBef>
                <a:spcPct val="0"/>
              </a:spcBef>
              <a:spcAft>
                <a:spcPct val="0"/>
              </a:spcAft>
              <a:buClr>
                <a:schemeClr val="tx1"/>
              </a:buClr>
              <a:buFont typeface="Calibri" pitchFamily="34" charset="0"/>
              <a:buChar char="»"/>
              <a:defRPr/>
            </a:pPr>
            <a:r>
              <a:rPr lang="en-US" sz="2000" dirty="0" smtClean="0"/>
              <a:t>Reduces time spent on fixing things after the fact</a:t>
            </a:r>
          </a:p>
          <a:p>
            <a:pPr marL="1377950" lvl="2" indent="-463550" eaLnBrk="1" hangingPunct="1">
              <a:spcBef>
                <a:spcPct val="0"/>
              </a:spcBef>
              <a:spcAft>
                <a:spcPct val="0"/>
              </a:spcAft>
              <a:buClr>
                <a:schemeClr val="tx1"/>
              </a:buClr>
              <a:buFont typeface="Calibri" pitchFamily="34" charset="0"/>
              <a:buChar char="»"/>
              <a:defRPr/>
            </a:pPr>
            <a:r>
              <a:rPr lang="en-US" sz="2000" dirty="0" smtClean="0"/>
              <a:t>Makes for better-prepared workers at conferences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The Basic Questions</a:t>
            </a:r>
          </a:p>
        </p:txBody>
      </p:sp>
      <p:sp>
        <p:nvSpPr>
          <p:cNvPr id="116739" name="Content Placeholder 2"/>
          <p:cNvSpPr>
            <a:spLocks noGrp="1"/>
          </p:cNvSpPr>
          <p:nvPr>
            <p:ph idx="4294967295"/>
          </p:nvPr>
        </p:nvSpPr>
        <p:spPr bwMode="auto">
          <a:xfrm>
            <a:off x="457200" y="1447800"/>
            <a:ext cx="8534400" cy="4114800"/>
          </a:xfrm>
        </p:spPr>
        <p:txBody>
          <a:bodyPr wrap="square" numCol="1" anchor="t" anchorCtr="0" compatLnSpc="1">
            <a:prstTxWarp prst="textNoShape">
              <a:avLst/>
            </a:prstTxWarp>
          </a:bodyPr>
          <a:lstStyle/>
          <a:p>
            <a:pPr eaLnBrk="1" hangingPunct="1">
              <a:spcBef>
                <a:spcPct val="0"/>
              </a:spcBef>
              <a:spcAft>
                <a:spcPct val="0"/>
              </a:spcAft>
              <a:buClr>
                <a:schemeClr val="tx1"/>
              </a:buClr>
            </a:pPr>
            <a:r>
              <a:rPr lang="en-US" altLang="en-US" sz="2000" dirty="0" smtClean="0"/>
              <a:t>Were SDM assessments done according to policy?</a:t>
            </a:r>
          </a:p>
          <a:p>
            <a:pPr eaLnBrk="1" hangingPunct="1">
              <a:spcBef>
                <a:spcPct val="0"/>
              </a:spcBef>
              <a:spcAft>
                <a:spcPct val="0"/>
              </a:spcAft>
              <a:buClr>
                <a:schemeClr val="tx1"/>
              </a:buClr>
            </a:pPr>
            <a:endParaRPr lang="en-US" altLang="en-US" sz="2000" dirty="0" smtClean="0"/>
          </a:p>
          <a:p>
            <a:pPr marL="0" indent="0" eaLnBrk="1" hangingPunct="1">
              <a:spcBef>
                <a:spcPct val="0"/>
              </a:spcBef>
              <a:spcAft>
                <a:spcPct val="0"/>
              </a:spcAft>
              <a:buClr>
                <a:schemeClr val="tx1"/>
              </a:buClr>
            </a:pPr>
            <a:r>
              <a:rPr lang="en-US" altLang="en-US" sz="2000" dirty="0" smtClean="0"/>
              <a:t>Does</a:t>
            </a:r>
            <a:r>
              <a:rPr lang="en-US" altLang="en-US" sz="2000" dirty="0"/>
              <a:t> </a:t>
            </a:r>
            <a:r>
              <a:rPr lang="en-US" altLang="en-US" sz="2000" dirty="0">
                <a:hlinkClick r:id="rId3" action="ppaction://hlinksldjump"/>
              </a:rPr>
              <a:t>narrative</a:t>
            </a:r>
            <a:r>
              <a:rPr lang="en-US" altLang="en-US" sz="2000" dirty="0"/>
              <a:t> </a:t>
            </a:r>
            <a:r>
              <a:rPr lang="en-US" altLang="en-US" sz="2000" dirty="0" smtClean="0"/>
              <a:t>match item definitions and is there evidence in the narrative of integrated/enhanced practices? </a:t>
            </a:r>
          </a:p>
          <a:p>
            <a:pPr eaLnBrk="1" hangingPunct="1">
              <a:spcBef>
                <a:spcPct val="0"/>
              </a:spcBef>
              <a:spcAft>
                <a:spcPct val="0"/>
              </a:spcAft>
              <a:buClr>
                <a:schemeClr val="tx1"/>
              </a:buClr>
            </a:pPr>
            <a:endParaRPr lang="en-US" altLang="en-US" sz="2000" dirty="0" smtClean="0"/>
          </a:p>
          <a:p>
            <a:pPr eaLnBrk="1" hangingPunct="1">
              <a:spcBef>
                <a:spcPct val="0"/>
              </a:spcBef>
              <a:spcAft>
                <a:spcPct val="0"/>
              </a:spcAft>
              <a:buClr>
                <a:schemeClr val="tx1"/>
              </a:buClr>
            </a:pPr>
            <a:r>
              <a:rPr lang="en-US" altLang="en-US" sz="2000" dirty="0" smtClean="0"/>
              <a:t>Did worker arrive at correct SDM recommendation?</a:t>
            </a:r>
          </a:p>
          <a:p>
            <a:pPr eaLnBrk="1" hangingPunct="1">
              <a:spcBef>
                <a:spcPct val="0"/>
              </a:spcBef>
              <a:spcAft>
                <a:spcPct val="0"/>
              </a:spcAft>
              <a:buClr>
                <a:schemeClr val="tx1"/>
              </a:buClr>
            </a:pPr>
            <a:endParaRPr lang="en-US" altLang="en-US" sz="2000" dirty="0" smtClean="0"/>
          </a:p>
          <a:p>
            <a:pPr marL="0" indent="0" eaLnBrk="1" hangingPunct="1">
              <a:spcBef>
                <a:spcPct val="0"/>
              </a:spcBef>
              <a:spcAft>
                <a:spcPct val="0"/>
              </a:spcAft>
              <a:buClr>
                <a:schemeClr val="tx1"/>
              </a:buClr>
            </a:pPr>
            <a:r>
              <a:rPr lang="en-US" altLang="en-US" sz="2000" dirty="0" smtClean="0"/>
              <a:t>Did worker follow the recommendation he/she reached (or provide reason for alternative)?</a:t>
            </a:r>
          </a:p>
          <a:p>
            <a:pPr eaLnBrk="1" hangingPunct="1">
              <a:spcBef>
                <a:spcPct val="0"/>
              </a:spcBef>
            </a:pPr>
            <a:endParaRPr lang="en-US" altLang="en-US" sz="2000" dirty="0" smtClean="0"/>
          </a:p>
        </p:txBody>
      </p:sp>
      <p:sp>
        <p:nvSpPr>
          <p:cNvPr id="6" name="Folded Corner 5"/>
          <p:cNvSpPr/>
          <p:nvPr/>
        </p:nvSpPr>
        <p:spPr>
          <a:xfrm>
            <a:off x="6019800" y="76200"/>
            <a:ext cx="9144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Manual 12</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4C4845"/>
                </a:solidFill>
              </a:rPr>
              <a:t>Case Reading Considerations</a:t>
            </a:r>
            <a:endParaRPr lang="en-US" sz="2400" dirty="0">
              <a:solidFill>
                <a:srgbClr val="4C4845"/>
              </a:solidFill>
            </a:endParaRPr>
          </a:p>
        </p:txBody>
      </p:sp>
      <p:sp>
        <p:nvSpPr>
          <p:cNvPr id="3" name="Text Placeholder 2"/>
          <p:cNvSpPr>
            <a:spLocks noGrp="1"/>
          </p:cNvSpPr>
          <p:nvPr>
            <p:ph type="body" sz="quarter" idx="3"/>
          </p:nvPr>
        </p:nvSpPr>
        <p:spPr>
          <a:xfrm>
            <a:off x="457200" y="1447800"/>
            <a:ext cx="7772401" cy="430840"/>
          </a:xfrm>
        </p:spPr>
        <p:txBody>
          <a:bodyPr/>
          <a:lstStyle/>
          <a:p>
            <a:r>
              <a:rPr lang="en-US" dirty="0" smtClean="0">
                <a:solidFill>
                  <a:schemeClr val="tx1"/>
                </a:solidFill>
              </a:rPr>
              <a:t>Opportunity to provide balanced feedback about:</a:t>
            </a:r>
            <a:endParaRPr lang="en-US" dirty="0">
              <a:solidFill>
                <a:schemeClr val="tx1"/>
              </a:solidFill>
            </a:endParaRPr>
          </a:p>
        </p:txBody>
      </p:sp>
      <p:sp>
        <p:nvSpPr>
          <p:cNvPr id="4" name="Content Placeholder 3"/>
          <p:cNvSpPr>
            <a:spLocks noGrp="1"/>
          </p:cNvSpPr>
          <p:nvPr>
            <p:ph sz="quarter" idx="4"/>
          </p:nvPr>
        </p:nvSpPr>
        <p:spPr>
          <a:xfrm>
            <a:off x="914400" y="2209800"/>
            <a:ext cx="7772400" cy="3965469"/>
          </a:xfrm>
        </p:spPr>
        <p:txBody>
          <a:bodyPr/>
          <a:lstStyle/>
          <a:p>
            <a:pPr marL="463550" indent="-463550">
              <a:buFont typeface="Verdana" panose="020B0604030504040204" pitchFamily="34" charset="0"/>
              <a:buChar char="•"/>
            </a:pPr>
            <a:r>
              <a:rPr lang="en-US" sz="2000" b="1" dirty="0" smtClean="0">
                <a:solidFill>
                  <a:schemeClr val="tx1"/>
                </a:solidFill>
              </a:rPr>
              <a:t>Areas of strength</a:t>
            </a:r>
            <a:r>
              <a:rPr lang="en-US" sz="2000" b="1" dirty="0">
                <a:solidFill>
                  <a:schemeClr val="tx1"/>
                </a:solidFill>
              </a:rPr>
              <a:t>.</a:t>
            </a:r>
            <a:r>
              <a:rPr lang="en-US" sz="2000" b="1" dirty="0" smtClean="0">
                <a:solidFill>
                  <a:schemeClr val="tx1"/>
                </a:solidFill>
              </a:rPr>
              <a:t> </a:t>
            </a:r>
            <a:r>
              <a:rPr lang="en-US" sz="2000" dirty="0" smtClean="0">
                <a:solidFill>
                  <a:schemeClr val="tx1"/>
                </a:solidFill>
              </a:rPr>
              <a:t>What is working well regarding the caseworker’s use of the SDM model?</a:t>
            </a:r>
          </a:p>
          <a:p>
            <a:pPr marL="463550" indent="-463550">
              <a:buFont typeface="Verdana" panose="020B0604030504040204" pitchFamily="34" charset="0"/>
              <a:buChar char="•"/>
            </a:pPr>
            <a:endParaRPr lang="en-US" sz="2000" dirty="0" smtClean="0">
              <a:solidFill>
                <a:schemeClr val="tx1"/>
              </a:solidFill>
            </a:endParaRPr>
          </a:p>
          <a:p>
            <a:pPr marL="463550" indent="-463550">
              <a:buFont typeface="Verdana" panose="020B0604030504040204" pitchFamily="34" charset="0"/>
              <a:buChar char="•"/>
            </a:pPr>
            <a:r>
              <a:rPr lang="en-US" sz="2000" b="1" dirty="0" smtClean="0">
                <a:solidFill>
                  <a:schemeClr val="tx1"/>
                </a:solidFill>
              </a:rPr>
              <a:t>Areas of opportunity. </a:t>
            </a:r>
            <a:r>
              <a:rPr lang="en-US" sz="2000" dirty="0" smtClean="0">
                <a:solidFill>
                  <a:schemeClr val="tx1"/>
                </a:solidFill>
              </a:rPr>
              <a:t>What are the opportunities for training, coaching, and skill development?</a:t>
            </a:r>
          </a:p>
          <a:p>
            <a:pPr marL="463550" indent="-463550">
              <a:buFont typeface="Verdana" panose="020B0604030504040204" pitchFamily="34" charset="0"/>
              <a:buChar char="•"/>
            </a:pPr>
            <a:endParaRPr lang="en-US" sz="2000" dirty="0">
              <a:solidFill>
                <a:schemeClr val="tx1"/>
              </a:solidFill>
            </a:endParaRPr>
          </a:p>
          <a:p>
            <a:pPr marL="463550" indent="-463550">
              <a:buFont typeface="Verdana" panose="020B0604030504040204" pitchFamily="34" charset="0"/>
              <a:buChar char="•"/>
            </a:pPr>
            <a:r>
              <a:rPr lang="en-US" sz="2000" b="1" dirty="0" smtClean="0">
                <a:solidFill>
                  <a:schemeClr val="tx1"/>
                </a:solidFill>
              </a:rPr>
              <a:t>Areas of demonstrated growth. </a:t>
            </a:r>
            <a:r>
              <a:rPr lang="en-US" sz="2000" dirty="0" smtClean="0">
                <a:solidFill>
                  <a:schemeClr val="tx1"/>
                </a:solidFill>
              </a:rPr>
              <a:t>What does the supervisor observe in case records that shows caseworker progress in skill development since last case review?</a:t>
            </a:r>
            <a:endParaRPr lang="en-US" sz="2000" dirty="0">
              <a:solidFill>
                <a:schemeClr val="tx1"/>
              </a:solidFill>
            </a:endParaRPr>
          </a:p>
        </p:txBody>
      </p:sp>
    </p:spTree>
    <p:extLst>
      <p:ext uri="{BB962C8B-B14F-4D97-AF65-F5344CB8AC3E}">
        <p14:creationId xmlns:p14="http://schemas.microsoft.com/office/powerpoint/2010/main" val="26679380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4C4845"/>
                </a:solidFill>
              </a:rPr>
              <a:t>An Opportunity to Notice </a:t>
            </a:r>
            <a:r>
              <a:rPr lang="en-US" sz="2400" dirty="0">
                <a:solidFill>
                  <a:srgbClr val="4C4845"/>
                </a:solidFill>
              </a:rPr>
              <a:t>I</a:t>
            </a:r>
            <a:r>
              <a:rPr lang="en-US" sz="2400" dirty="0" smtClean="0">
                <a:solidFill>
                  <a:srgbClr val="4C4845"/>
                </a:solidFill>
              </a:rPr>
              <a:t>ntegrated </a:t>
            </a:r>
            <a:r>
              <a:rPr lang="en-US" sz="2400" dirty="0">
                <a:solidFill>
                  <a:srgbClr val="4C4845"/>
                </a:solidFill>
              </a:rPr>
              <a:t>P</a:t>
            </a:r>
            <a:r>
              <a:rPr lang="en-US" sz="2400" dirty="0" smtClean="0">
                <a:solidFill>
                  <a:srgbClr val="4C4845"/>
                </a:solidFill>
              </a:rPr>
              <a:t>ractices</a:t>
            </a:r>
            <a:endParaRPr lang="en-US" sz="2400" dirty="0">
              <a:solidFill>
                <a:srgbClr val="4C4845"/>
              </a:solidFill>
            </a:endParaRPr>
          </a:p>
        </p:txBody>
      </p:sp>
      <p:sp>
        <p:nvSpPr>
          <p:cNvPr id="4" name="Content Placeholder 3"/>
          <p:cNvSpPr>
            <a:spLocks noGrp="1"/>
          </p:cNvSpPr>
          <p:nvPr>
            <p:ph sz="quarter" idx="4"/>
          </p:nvPr>
        </p:nvSpPr>
        <p:spPr>
          <a:xfrm>
            <a:off x="457200" y="1447800"/>
            <a:ext cx="8229600" cy="3965469"/>
          </a:xfrm>
        </p:spPr>
        <p:txBody>
          <a:bodyPr/>
          <a:lstStyle/>
          <a:p>
            <a:pPr marL="457200" indent="-457200">
              <a:buFont typeface="Verdana" panose="020B0604030504040204" pitchFamily="34" charset="0"/>
              <a:buChar char="•"/>
            </a:pPr>
            <a:r>
              <a:rPr lang="en-US" sz="2000" dirty="0" smtClean="0">
                <a:solidFill>
                  <a:schemeClr val="tx1"/>
                </a:solidFill>
              </a:rPr>
              <a:t>Take time to notice evidence of enhanced practice in case narratives.</a:t>
            </a:r>
          </a:p>
          <a:p>
            <a:pPr marL="457200" indent="-457200">
              <a:buFont typeface="Verdana" panose="020B0604030504040204" pitchFamily="34" charset="0"/>
              <a:buChar char="•"/>
            </a:pPr>
            <a:endParaRPr lang="en-US" sz="2000" dirty="0">
              <a:solidFill>
                <a:schemeClr val="tx1"/>
              </a:solidFill>
            </a:endParaRPr>
          </a:p>
          <a:p>
            <a:pPr marL="457200" indent="-457200">
              <a:buFont typeface="Verdana" panose="020B0604030504040204" pitchFamily="34" charset="0"/>
              <a:buChar char="•"/>
            </a:pPr>
            <a:r>
              <a:rPr lang="en-US" sz="2000" dirty="0" smtClean="0">
                <a:solidFill>
                  <a:schemeClr val="tx1"/>
                </a:solidFill>
              </a:rPr>
              <a:t>Pages six through 10 of the Case Reading Manual provide some ideas about enhanced practice and the ways narrative may reflect these practices.</a:t>
            </a:r>
            <a:endParaRPr lang="en-US" sz="2000" dirty="0">
              <a:solidFill>
                <a:schemeClr val="tx1"/>
              </a:solidFill>
            </a:endParaRPr>
          </a:p>
        </p:txBody>
      </p:sp>
    </p:spTree>
    <p:extLst>
      <p:ext uri="{BB962C8B-B14F-4D97-AF65-F5344CB8AC3E}">
        <p14:creationId xmlns:p14="http://schemas.microsoft.com/office/powerpoint/2010/main" val="1053535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What part do you read?</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853272846"/>
              </p:ext>
            </p:extLst>
          </p:nvPr>
        </p:nvGraphicFramePr>
        <p:xfrm>
          <a:off x="609600" y="1447800"/>
          <a:ext cx="7924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ded Corner 4"/>
          <p:cNvSpPr/>
          <p:nvPr/>
        </p:nvSpPr>
        <p:spPr>
          <a:xfrm>
            <a:off x="6019800" y="76200"/>
            <a:ext cx="1447800" cy="885799"/>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Case Reading Manual</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6"/>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sz="2400" b="0" dirty="0" smtClean="0"/>
              <a:t>SDM</a:t>
            </a:r>
            <a:r>
              <a:rPr lang="en-US" altLang="en-US" sz="2400" b="0" baseline="30000" dirty="0" smtClean="0"/>
              <a:t>®</a:t>
            </a:r>
            <a:r>
              <a:rPr lang="en-US" altLang="en-US" sz="2400" b="0" dirty="0" smtClean="0"/>
              <a:t> Tips</a:t>
            </a:r>
          </a:p>
        </p:txBody>
      </p:sp>
      <p:sp>
        <p:nvSpPr>
          <p:cNvPr id="4" name="Rectangle 3">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1447800"/>
            <a:ext cx="6745621" cy="4493108"/>
          </a:xfrm>
          <a:prstGeom prst="rect">
            <a:avLst/>
          </a:prstGeom>
        </p:spPr>
      </p:pic>
      <p:sp>
        <p:nvSpPr>
          <p:cNvPr id="6" name="Folded Corner 5"/>
          <p:cNvSpPr/>
          <p:nvPr/>
        </p:nvSpPr>
        <p:spPr>
          <a:xfrm>
            <a:off x="7848600" y="123799"/>
            <a:ext cx="6858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rPr>
              <a:t>P. Guide</a:t>
            </a:r>
            <a:endParaRPr lang="en-US" sz="1200" dirty="0">
              <a:solidFill>
                <a:schemeClr val="tx1"/>
              </a:solidFill>
            </a:endParaRPr>
          </a:p>
          <a:p>
            <a:pPr algn="ctr" fontAlgn="auto">
              <a:spcBef>
                <a:spcPts val="0"/>
              </a:spcBef>
              <a:spcAft>
                <a:spcPts val="0"/>
              </a:spcAft>
              <a:defRPr/>
            </a:pPr>
            <a:r>
              <a:rPr lang="en-US" sz="1200" dirty="0" smtClean="0">
                <a:solidFill>
                  <a:schemeClr val="tx1"/>
                </a:solidFill>
              </a:rPr>
              <a:t>59</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The Fine Print</a:t>
            </a:r>
          </a:p>
        </p:txBody>
      </p:sp>
      <p:sp>
        <p:nvSpPr>
          <p:cNvPr id="108547" name="Content Placeholder 2"/>
          <p:cNvSpPr>
            <a:spLocks noGrp="1"/>
          </p:cNvSpPr>
          <p:nvPr>
            <p:ph idx="4294967295"/>
          </p:nvPr>
        </p:nvSpPr>
        <p:spPr>
          <a:xfrm>
            <a:off x="457200" y="1447801"/>
            <a:ext cx="8229600" cy="4953000"/>
          </a:xfrm>
        </p:spPr>
        <p:txBody>
          <a:bodyPr/>
          <a:lstStyle/>
          <a:p>
            <a:pPr eaLnBrk="1" hangingPunct="1">
              <a:spcAft>
                <a:spcPts val="0"/>
              </a:spcAft>
              <a:buFont typeface="Arial" charset="0"/>
              <a:buNone/>
              <a:defRPr/>
            </a:pPr>
            <a:r>
              <a:rPr lang="en-US" sz="2000" dirty="0" smtClean="0"/>
              <a:t>Intake</a:t>
            </a:r>
          </a:p>
          <a:p>
            <a:pPr eaLnBrk="1" hangingPunct="1">
              <a:spcAft>
                <a:spcPts val="0"/>
              </a:spcAft>
              <a:buFont typeface="Arial" charset="0"/>
              <a:buNone/>
              <a:defRPr/>
            </a:pPr>
            <a:endParaRPr lang="en-US" sz="2000" dirty="0" smtClean="0"/>
          </a:p>
          <a:p>
            <a:pPr lvl="1" eaLnBrk="1" hangingPunct="1">
              <a:spcBef>
                <a:spcPts val="0"/>
              </a:spcBef>
              <a:spcAft>
                <a:spcPts val="0"/>
              </a:spcAft>
              <a:buClr>
                <a:schemeClr val="tx1"/>
              </a:buClr>
              <a:buFont typeface="Verdana" panose="020B0604030504040204" pitchFamily="34" charset="0"/>
              <a:buChar char="•"/>
              <a:defRPr/>
            </a:pPr>
            <a:r>
              <a:rPr lang="en-US" sz="2000" dirty="0" smtClean="0">
                <a:sym typeface="Wingdings"/>
              </a:rPr>
              <a:t>Is the screener narrative behaviorally specific in relation to caregiver actions and impact on the child? </a:t>
            </a:r>
          </a:p>
          <a:p>
            <a:pPr lvl="1" eaLnBrk="1" hangingPunct="1">
              <a:spcBef>
                <a:spcPts val="0"/>
              </a:spcBef>
              <a:spcAft>
                <a:spcPts val="0"/>
              </a:spcAft>
              <a:buClr>
                <a:schemeClr val="tx1"/>
              </a:buClr>
              <a:buFont typeface="Verdana" panose="020B0604030504040204" pitchFamily="34" charset="0"/>
              <a:buChar char="•"/>
              <a:defRPr/>
            </a:pPr>
            <a:endParaRPr lang="en-US" sz="2000" dirty="0">
              <a:sym typeface="Wingdings"/>
            </a:endParaRPr>
          </a:p>
          <a:p>
            <a:pPr lvl="1" eaLnBrk="1" hangingPunct="1">
              <a:spcBef>
                <a:spcPts val="0"/>
              </a:spcBef>
              <a:spcAft>
                <a:spcPts val="0"/>
              </a:spcAft>
              <a:buClr>
                <a:schemeClr val="tx1"/>
              </a:buClr>
              <a:buFont typeface="Verdana" panose="020B0604030504040204" pitchFamily="34" charset="0"/>
              <a:buChar char="•"/>
              <a:defRPr/>
            </a:pPr>
            <a:r>
              <a:rPr lang="en-US" sz="2000" dirty="0" smtClean="0">
                <a:sym typeface="Wingdings"/>
              </a:rPr>
              <a:t>Was there sufficient detail in the screener narrative to support item selection in both screening and response priority tools?</a:t>
            </a:r>
          </a:p>
          <a:p>
            <a:pPr lvl="1" eaLnBrk="1" hangingPunct="1">
              <a:spcBef>
                <a:spcPts val="0"/>
              </a:spcBef>
              <a:spcAft>
                <a:spcPts val="0"/>
              </a:spcAft>
              <a:buClr>
                <a:schemeClr val="tx1"/>
              </a:buClr>
              <a:buFont typeface="Verdana" panose="020B0604030504040204" pitchFamily="34" charset="0"/>
              <a:buChar char="•"/>
              <a:defRPr/>
            </a:pPr>
            <a:endParaRPr lang="en-US" sz="2000" dirty="0">
              <a:sym typeface="Wingdings"/>
            </a:endParaRPr>
          </a:p>
          <a:p>
            <a:pPr lvl="1" eaLnBrk="1" hangingPunct="1">
              <a:spcBef>
                <a:spcPts val="0"/>
              </a:spcBef>
              <a:spcAft>
                <a:spcPts val="0"/>
              </a:spcAft>
              <a:buClr>
                <a:schemeClr val="tx1"/>
              </a:buClr>
              <a:buFont typeface="Verdana" panose="020B0604030504040204" pitchFamily="34" charset="0"/>
              <a:buChar char="•"/>
              <a:defRPr/>
            </a:pPr>
            <a:r>
              <a:rPr lang="en-US" sz="2000" dirty="0" smtClean="0">
                <a:sym typeface="Wingdings"/>
              </a:rPr>
              <a:t>Was there narrative detail about support network and strengths of the household?</a:t>
            </a:r>
          </a:p>
          <a:p>
            <a:pPr lvl="1" eaLnBrk="1" hangingPunct="1">
              <a:spcBef>
                <a:spcPts val="0"/>
              </a:spcBef>
              <a:spcAft>
                <a:spcPts val="0"/>
              </a:spcAft>
              <a:buClr>
                <a:schemeClr val="tx1"/>
              </a:buClr>
              <a:buFont typeface="Arial" pitchFamily="34" charset="0"/>
              <a:buChar char="•"/>
              <a:defRPr/>
            </a:pPr>
            <a:endParaRPr lang="en-US" sz="2000" dirty="0">
              <a:sym typeface="Wingdings"/>
            </a:endParaRPr>
          </a:p>
          <a:p>
            <a:pPr lvl="1" eaLnBrk="1" hangingPunct="1">
              <a:spcBef>
                <a:spcPts val="0"/>
              </a:spcBef>
              <a:spcAft>
                <a:spcPts val="0"/>
              </a:spcAft>
              <a:buClr>
                <a:schemeClr val="tx1"/>
              </a:buClr>
              <a:buFont typeface="Arial" pitchFamily="34" charset="0"/>
              <a:buChar char="•"/>
              <a:defRPr/>
            </a:pPr>
            <a:endParaRPr lang="en-US" sz="2000" dirty="0" smtClean="0"/>
          </a:p>
          <a:p>
            <a:pPr lvl="1" eaLnBrk="1" hangingPunct="1">
              <a:buFontTx/>
              <a:buNone/>
              <a:defRPr/>
            </a:pPr>
            <a:endParaRPr lang="en-US" sz="2000" dirty="0" smtClean="0"/>
          </a:p>
        </p:txBody>
      </p:sp>
      <p:sp>
        <p:nvSpPr>
          <p:cNvPr id="5" name="Folded Corner 4"/>
          <p:cNvSpPr/>
          <p:nvPr/>
        </p:nvSpPr>
        <p:spPr>
          <a:xfrm>
            <a:off x="6019800" y="76200"/>
            <a:ext cx="9144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Manual 12</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The Fine Print</a:t>
            </a:r>
          </a:p>
        </p:txBody>
      </p:sp>
      <p:sp>
        <p:nvSpPr>
          <p:cNvPr id="109571" name="Content Placeholder 2"/>
          <p:cNvSpPr>
            <a:spLocks noGrp="1"/>
          </p:cNvSpPr>
          <p:nvPr>
            <p:ph idx="4294967295"/>
          </p:nvPr>
        </p:nvSpPr>
        <p:spPr>
          <a:xfrm>
            <a:off x="457200" y="1524000"/>
            <a:ext cx="8382000" cy="5029200"/>
          </a:xfrm>
        </p:spPr>
        <p:txBody>
          <a:bodyPr/>
          <a:lstStyle/>
          <a:p>
            <a:pPr eaLnBrk="1" hangingPunct="1">
              <a:spcAft>
                <a:spcPts val="0"/>
              </a:spcAft>
              <a:buFont typeface="Arial" charset="0"/>
              <a:buNone/>
              <a:defRPr/>
            </a:pPr>
            <a:r>
              <a:rPr lang="en-US" sz="2000" dirty="0" smtClean="0"/>
              <a:t>Investigation/Assessment</a:t>
            </a:r>
          </a:p>
          <a:p>
            <a:pPr eaLnBrk="1" hangingPunct="1">
              <a:spcAft>
                <a:spcPts val="0"/>
              </a:spcAft>
              <a:buFont typeface="Arial" charset="0"/>
              <a:buNone/>
              <a:defRPr/>
            </a:pPr>
            <a:endParaRPr lang="en-US" sz="2000" dirty="0" smtClean="0"/>
          </a:p>
          <a:p>
            <a:pPr lvl="1" eaLnBrk="1" hangingPunct="1">
              <a:spcBef>
                <a:spcPts val="0"/>
              </a:spcBef>
              <a:spcAft>
                <a:spcPts val="0"/>
              </a:spcAft>
              <a:buClr>
                <a:schemeClr val="tx1"/>
              </a:buClr>
              <a:buFont typeface="Verdana" panose="020B0604030504040204" pitchFamily="34" charset="0"/>
              <a:buChar char="•"/>
              <a:defRPr/>
            </a:pPr>
            <a:r>
              <a:rPr lang="en-US" sz="2000" dirty="0" smtClean="0">
                <a:sym typeface="Wingdings"/>
              </a:rPr>
              <a:t>Is there narrative support for the safety threat, caregiver complicating behaviors, household strengths and protective actions, and protective interventions identified?</a:t>
            </a:r>
          </a:p>
          <a:p>
            <a:pPr lvl="1" eaLnBrk="1" hangingPunct="1">
              <a:spcBef>
                <a:spcPts val="0"/>
              </a:spcBef>
              <a:spcAft>
                <a:spcPts val="0"/>
              </a:spcAft>
              <a:buClr>
                <a:schemeClr val="tx1"/>
              </a:buClr>
              <a:buFont typeface="Verdana" panose="020B0604030504040204" pitchFamily="34" charset="0"/>
              <a:buChar char="•"/>
              <a:defRPr/>
            </a:pPr>
            <a:endParaRPr lang="en-US" sz="2000" dirty="0">
              <a:sym typeface="Wingdings"/>
            </a:endParaRPr>
          </a:p>
          <a:p>
            <a:pPr lvl="1" eaLnBrk="1" hangingPunct="1">
              <a:spcBef>
                <a:spcPts val="0"/>
              </a:spcBef>
              <a:spcAft>
                <a:spcPts val="0"/>
              </a:spcAft>
              <a:buClr>
                <a:schemeClr val="tx1"/>
              </a:buClr>
              <a:buFont typeface="Verdana" panose="020B0604030504040204" pitchFamily="34" charset="0"/>
              <a:buChar char="•"/>
              <a:defRPr/>
            </a:pPr>
            <a:r>
              <a:rPr lang="en-US" sz="2000" dirty="0" smtClean="0">
                <a:sym typeface="Wingdings"/>
              </a:rPr>
              <a:t>Was the safety plan completed appropriately?</a:t>
            </a:r>
            <a:endParaRPr lang="en-US" sz="2000" dirty="0" smtClean="0"/>
          </a:p>
          <a:p>
            <a:pPr lvl="1" eaLnBrk="1" hangingPunct="1">
              <a:spcBef>
                <a:spcPts val="0"/>
              </a:spcBef>
              <a:spcAft>
                <a:spcPts val="0"/>
              </a:spcAft>
              <a:buClr>
                <a:schemeClr val="tx1"/>
              </a:buClr>
              <a:buFont typeface="Verdana" panose="020B0604030504040204" pitchFamily="34" charset="0"/>
              <a:buChar char="•"/>
              <a:defRPr/>
            </a:pPr>
            <a:endParaRPr lang="en-US" sz="2000" dirty="0" smtClean="0"/>
          </a:p>
          <a:p>
            <a:pPr lvl="1" eaLnBrk="1" hangingPunct="1">
              <a:spcBef>
                <a:spcPts val="0"/>
              </a:spcBef>
              <a:spcAft>
                <a:spcPts val="0"/>
              </a:spcAft>
              <a:buClr>
                <a:schemeClr val="tx1"/>
              </a:buClr>
              <a:buFont typeface="Verdana" panose="020B0604030504040204" pitchFamily="34" charset="0"/>
              <a:buChar char="•"/>
              <a:defRPr/>
            </a:pPr>
            <a:r>
              <a:rPr lang="en-US" sz="2000" dirty="0" smtClean="0"/>
              <a:t>Did conditions change, making it necessary to complete another safety assessment during the referral?</a:t>
            </a:r>
          </a:p>
          <a:p>
            <a:pPr lvl="1" eaLnBrk="1" hangingPunct="1">
              <a:spcBef>
                <a:spcPts val="0"/>
              </a:spcBef>
              <a:spcAft>
                <a:spcPts val="0"/>
              </a:spcAft>
              <a:buClr>
                <a:schemeClr val="tx1"/>
              </a:buClr>
              <a:buFont typeface="Arial" pitchFamily="34" charset="0"/>
              <a:buChar char="•"/>
              <a:defRPr/>
            </a:pPr>
            <a:endParaRPr lang="en-US" sz="2000" dirty="0" smtClean="0"/>
          </a:p>
          <a:p>
            <a:pPr lvl="2">
              <a:buClr>
                <a:schemeClr val="tx1"/>
              </a:buClr>
              <a:buFont typeface="Calibri" pitchFamily="34" charset="0"/>
              <a:buChar char="»"/>
              <a:defRPr/>
            </a:pPr>
            <a:r>
              <a:rPr lang="en-US" sz="2000" dirty="0" smtClean="0"/>
              <a:t>If yes, was another safety assessment 	completed?</a:t>
            </a:r>
          </a:p>
          <a:p>
            <a:pPr lvl="1" eaLnBrk="1" hangingPunct="1">
              <a:spcBef>
                <a:spcPts val="0"/>
              </a:spcBef>
              <a:spcAft>
                <a:spcPts val="0"/>
              </a:spcAft>
              <a:buFontTx/>
              <a:buNone/>
              <a:defRPr/>
            </a:pPr>
            <a:endParaRPr lang="en-US" sz="2000" dirty="0" smtClean="0"/>
          </a:p>
        </p:txBody>
      </p:sp>
      <p:sp>
        <p:nvSpPr>
          <p:cNvPr id="8" name="Folded Corner 7"/>
          <p:cNvSpPr/>
          <p:nvPr/>
        </p:nvSpPr>
        <p:spPr>
          <a:xfrm>
            <a:off x="6019800" y="76200"/>
            <a:ext cx="9144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Manual</a:t>
            </a:r>
          </a:p>
          <a:p>
            <a:pPr algn="ctr" fontAlgn="auto">
              <a:spcBef>
                <a:spcPts val="0"/>
              </a:spcBef>
              <a:spcAft>
                <a:spcPts val="0"/>
              </a:spcAft>
              <a:defRPr/>
            </a:pPr>
            <a:r>
              <a:rPr lang="en-US" sz="1600" dirty="0" smtClean="0">
                <a:solidFill>
                  <a:schemeClr val="tx1"/>
                </a:solidFill>
              </a:rPr>
              <a:t> 25</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The Fine Print</a:t>
            </a:r>
          </a:p>
        </p:txBody>
      </p:sp>
      <p:sp>
        <p:nvSpPr>
          <p:cNvPr id="109571" name="Content Placeholder 2"/>
          <p:cNvSpPr>
            <a:spLocks noGrp="1"/>
          </p:cNvSpPr>
          <p:nvPr>
            <p:ph idx="4294967295"/>
          </p:nvPr>
        </p:nvSpPr>
        <p:spPr>
          <a:xfrm>
            <a:off x="457200" y="1447800"/>
            <a:ext cx="8382000" cy="5105400"/>
          </a:xfrm>
        </p:spPr>
        <p:txBody>
          <a:bodyPr/>
          <a:lstStyle/>
          <a:p>
            <a:pPr eaLnBrk="1" hangingPunct="1">
              <a:spcAft>
                <a:spcPts val="0"/>
              </a:spcAft>
              <a:buFont typeface="Arial" charset="0"/>
              <a:buNone/>
              <a:defRPr/>
            </a:pPr>
            <a:r>
              <a:rPr lang="en-US" sz="2000" dirty="0" smtClean="0"/>
              <a:t>Voluntary/Court Intake</a:t>
            </a:r>
          </a:p>
          <a:p>
            <a:pPr eaLnBrk="1" hangingPunct="1">
              <a:spcAft>
                <a:spcPts val="0"/>
              </a:spcAft>
              <a:buFont typeface="Arial" charset="0"/>
              <a:buNone/>
              <a:defRPr/>
            </a:pPr>
            <a:endParaRPr lang="en-US" sz="2000" dirty="0" smtClean="0"/>
          </a:p>
          <a:p>
            <a:pPr lvl="1">
              <a:buClr>
                <a:schemeClr val="tx1"/>
              </a:buClr>
              <a:buFont typeface="Verdana" panose="020B0604030504040204" pitchFamily="34" charset="0"/>
              <a:buChar char="•"/>
              <a:defRPr/>
            </a:pPr>
            <a:r>
              <a:rPr lang="en-US" sz="2000" dirty="0">
                <a:sym typeface="Wingdings"/>
              </a:rPr>
              <a:t>Is there evidence that the FSNA and case plan </a:t>
            </a:r>
            <a:r>
              <a:rPr lang="en-US" sz="2000" dirty="0" smtClean="0">
                <a:sym typeface="Wingdings"/>
              </a:rPr>
              <a:t>were </a:t>
            </a:r>
            <a:r>
              <a:rPr lang="en-US" sz="2000" dirty="0">
                <a:sym typeface="Wingdings"/>
              </a:rPr>
              <a:t>completed in partnership with the family/youth?</a:t>
            </a:r>
          </a:p>
          <a:p>
            <a:pPr lvl="1">
              <a:buClr>
                <a:schemeClr val="tx1"/>
              </a:buClr>
              <a:buFont typeface="Verdana" panose="020B0604030504040204" pitchFamily="34" charset="0"/>
              <a:buChar char="•"/>
              <a:defRPr/>
            </a:pPr>
            <a:endParaRPr lang="en-US" sz="2000" dirty="0">
              <a:sym typeface="Wingdings"/>
            </a:endParaRPr>
          </a:p>
          <a:p>
            <a:pPr lvl="1">
              <a:buClr>
                <a:schemeClr val="tx1"/>
              </a:buClr>
              <a:buFont typeface="Verdana" panose="020B0604030504040204" pitchFamily="34" charset="0"/>
              <a:buChar char="•"/>
              <a:defRPr/>
            </a:pPr>
            <a:r>
              <a:rPr lang="en-US" sz="2000" dirty="0">
                <a:sym typeface="Wingdings"/>
              </a:rPr>
              <a:t>Were all priority needs addressed and were strengths incorporated in the case plan?</a:t>
            </a:r>
          </a:p>
          <a:p>
            <a:pPr lvl="1">
              <a:buClr>
                <a:schemeClr val="tx1"/>
              </a:buClr>
              <a:buFont typeface="Verdana" panose="020B0604030504040204" pitchFamily="34" charset="0"/>
              <a:buChar char="•"/>
              <a:defRPr/>
            </a:pPr>
            <a:endParaRPr lang="en-US" sz="2000" dirty="0">
              <a:sym typeface="Wingdings"/>
            </a:endParaRPr>
          </a:p>
          <a:p>
            <a:pPr lvl="1">
              <a:buClr>
                <a:schemeClr val="tx1"/>
              </a:buClr>
              <a:buFont typeface="Verdana" panose="020B0604030504040204" pitchFamily="34" charset="0"/>
              <a:buChar char="•"/>
              <a:defRPr/>
            </a:pPr>
            <a:r>
              <a:rPr lang="en-US" sz="2000" dirty="0">
                <a:sym typeface="Wingdings"/>
              </a:rPr>
              <a:t>Are case plan objectives behaviorally descriptive and linked to priority needs?</a:t>
            </a:r>
            <a:endParaRPr lang="en-US" sz="2000" dirty="0"/>
          </a:p>
          <a:p>
            <a:pPr lvl="1" eaLnBrk="1" hangingPunct="1">
              <a:spcBef>
                <a:spcPts val="0"/>
              </a:spcBef>
              <a:spcAft>
                <a:spcPts val="0"/>
              </a:spcAft>
              <a:buFontTx/>
              <a:buNone/>
              <a:defRPr/>
            </a:pPr>
            <a:endParaRPr lang="en-US" sz="2000" dirty="0" smtClean="0"/>
          </a:p>
        </p:txBody>
      </p:sp>
      <p:sp>
        <p:nvSpPr>
          <p:cNvPr id="8" name="Folded Corner 7"/>
          <p:cNvSpPr/>
          <p:nvPr/>
        </p:nvSpPr>
        <p:spPr>
          <a:xfrm>
            <a:off x="6019800" y="76200"/>
            <a:ext cx="9144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Manual 43</a:t>
            </a:r>
            <a:endParaRPr lang="en-US" sz="1600" dirty="0">
              <a:solidFill>
                <a:schemeClr val="tx1"/>
              </a:solidFill>
            </a:endParaRPr>
          </a:p>
        </p:txBody>
      </p:sp>
    </p:spTree>
    <p:extLst>
      <p:ext uri="{BB962C8B-B14F-4D97-AF65-F5344CB8AC3E}">
        <p14:creationId xmlns:p14="http://schemas.microsoft.com/office/powerpoint/2010/main" val="2094043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The Fine Print</a:t>
            </a:r>
          </a:p>
        </p:txBody>
      </p:sp>
      <p:sp>
        <p:nvSpPr>
          <p:cNvPr id="110595" name="Content Placeholder 2"/>
          <p:cNvSpPr>
            <a:spLocks noGrp="1"/>
          </p:cNvSpPr>
          <p:nvPr>
            <p:ph idx="4294967295"/>
          </p:nvPr>
        </p:nvSpPr>
        <p:spPr>
          <a:xfrm>
            <a:off x="457200" y="1524000"/>
            <a:ext cx="8077200" cy="4754563"/>
          </a:xfrm>
        </p:spPr>
        <p:txBody>
          <a:bodyPr>
            <a:noAutofit/>
          </a:bodyPr>
          <a:lstStyle/>
          <a:p>
            <a:pPr eaLnBrk="1" hangingPunct="1">
              <a:spcAft>
                <a:spcPts val="0"/>
              </a:spcAft>
              <a:buFont typeface="Arial" charset="0"/>
              <a:buNone/>
              <a:defRPr/>
            </a:pPr>
            <a:r>
              <a:rPr lang="en-US" sz="2000" dirty="0" smtClean="0"/>
              <a:t>Family Maintenance</a:t>
            </a:r>
          </a:p>
          <a:p>
            <a:pPr eaLnBrk="1" hangingPunct="1">
              <a:spcAft>
                <a:spcPts val="0"/>
              </a:spcAft>
              <a:buFont typeface="Arial" charset="0"/>
              <a:buNone/>
              <a:defRPr/>
            </a:pPr>
            <a:endParaRPr lang="en-US" sz="2000" dirty="0" smtClean="0"/>
          </a:p>
          <a:p>
            <a:pPr lvl="1">
              <a:buClr>
                <a:schemeClr val="tx1"/>
              </a:buClr>
              <a:buFont typeface="Verdana" panose="020B0604030504040204" pitchFamily="34" charset="0"/>
              <a:buChar char="•"/>
              <a:defRPr/>
            </a:pPr>
            <a:r>
              <a:rPr lang="en-US" sz="2000" dirty="0">
                <a:sym typeface="Wingdings"/>
              </a:rPr>
              <a:t>Service period case note review tool</a:t>
            </a:r>
          </a:p>
          <a:p>
            <a:pPr lvl="1">
              <a:buClr>
                <a:schemeClr val="tx1"/>
              </a:buClr>
              <a:buFont typeface="Verdana" panose="020B0604030504040204" pitchFamily="34" charset="0"/>
              <a:buChar char="•"/>
              <a:defRPr/>
            </a:pPr>
            <a:endParaRPr lang="en-US" sz="2000" dirty="0">
              <a:sym typeface="Wingdings"/>
            </a:endParaRPr>
          </a:p>
          <a:p>
            <a:pPr lvl="1">
              <a:buClr>
                <a:schemeClr val="tx1"/>
              </a:buClr>
              <a:buFont typeface="Verdana" panose="020B0604030504040204" pitchFamily="34" charset="0"/>
              <a:buChar char="•"/>
              <a:defRPr/>
            </a:pPr>
            <a:r>
              <a:rPr lang="en-US" sz="2000" dirty="0" smtClean="0"/>
              <a:t>N/A </a:t>
            </a:r>
            <a:r>
              <a:rPr lang="en-US" sz="2000" dirty="0"/>
              <a:t>(FSNA)</a:t>
            </a:r>
          </a:p>
          <a:p>
            <a:pPr lvl="1">
              <a:buClr>
                <a:schemeClr val="tx1"/>
              </a:buClr>
              <a:buFont typeface="Verdana" panose="020B0604030504040204" pitchFamily="34" charset="0"/>
              <a:buChar char="•"/>
              <a:defRPr/>
            </a:pPr>
            <a:endParaRPr lang="en-US" sz="2000" dirty="0"/>
          </a:p>
          <a:p>
            <a:pPr lvl="1">
              <a:buClr>
                <a:schemeClr val="tx1"/>
              </a:buClr>
              <a:buFont typeface="Verdana" panose="020B0604030504040204" pitchFamily="34" charset="0"/>
              <a:buChar char="•"/>
              <a:defRPr/>
            </a:pPr>
            <a:r>
              <a:rPr lang="en-US" sz="2000" dirty="0" smtClean="0"/>
              <a:t>N/A </a:t>
            </a:r>
            <a:r>
              <a:rPr lang="en-US" sz="2000" dirty="0"/>
              <a:t>(safety)</a:t>
            </a:r>
          </a:p>
          <a:p>
            <a:pPr lvl="1">
              <a:buClr>
                <a:schemeClr val="tx1"/>
              </a:buClr>
              <a:buFont typeface="Verdana" panose="020B0604030504040204" pitchFamily="34" charset="0"/>
              <a:buChar char="•"/>
              <a:defRPr/>
            </a:pPr>
            <a:endParaRPr lang="en-US" sz="2000" dirty="0"/>
          </a:p>
          <a:p>
            <a:pPr lvl="1">
              <a:buClr>
                <a:schemeClr val="tx1"/>
              </a:buClr>
              <a:buFont typeface="Verdana" panose="020B0604030504040204" pitchFamily="34" charset="0"/>
              <a:buChar char="•"/>
              <a:defRPr/>
            </a:pPr>
            <a:r>
              <a:rPr lang="en-US" sz="2000" dirty="0" smtClean="0"/>
              <a:t>Did </a:t>
            </a:r>
            <a:r>
              <a:rPr lang="en-US" sz="2000" dirty="0"/>
              <a:t>conditions change, making it necessary to complete another safety assessment during the referral?</a:t>
            </a:r>
          </a:p>
          <a:p>
            <a:pPr marL="1379538" lvl="2" indent="-465138" eaLnBrk="1" hangingPunct="1">
              <a:spcBef>
                <a:spcPts val="0"/>
              </a:spcBef>
              <a:spcAft>
                <a:spcPts val="0"/>
              </a:spcAft>
              <a:buClr>
                <a:schemeClr val="tx1"/>
              </a:buClr>
              <a:buFont typeface="Calibri" pitchFamily="34" charset="0"/>
              <a:buChar char="»"/>
              <a:defRPr/>
            </a:pPr>
            <a:endParaRPr lang="en-US" sz="2000" dirty="0" smtClean="0">
              <a:sym typeface="Wingdings"/>
            </a:endParaRPr>
          </a:p>
          <a:p>
            <a:pPr marL="1379538" lvl="2" indent="-465138">
              <a:buClr>
                <a:schemeClr val="tx1"/>
              </a:buClr>
              <a:buFont typeface="Calibri" pitchFamily="34" charset="0"/>
              <a:buChar char="»"/>
              <a:defRPr/>
            </a:pPr>
            <a:r>
              <a:rPr lang="en-US" sz="2000" dirty="0" smtClean="0"/>
              <a:t>If yes, was another safety assessment completed?</a:t>
            </a:r>
          </a:p>
          <a:p>
            <a:pPr lvl="1" eaLnBrk="1" hangingPunct="1">
              <a:buFontTx/>
              <a:buNone/>
              <a:defRPr/>
            </a:pPr>
            <a:endParaRPr lang="en-US" sz="2000" dirty="0" smtClean="0"/>
          </a:p>
        </p:txBody>
      </p:sp>
      <p:sp>
        <p:nvSpPr>
          <p:cNvPr id="8" name="Folded Corner 7"/>
          <p:cNvSpPr/>
          <p:nvPr/>
        </p:nvSpPr>
        <p:spPr>
          <a:xfrm>
            <a:off x="6019800" y="76200"/>
            <a:ext cx="9144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Manual 50</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The Fine Print</a:t>
            </a:r>
          </a:p>
        </p:txBody>
      </p:sp>
      <p:sp>
        <p:nvSpPr>
          <p:cNvPr id="111619" name="Content Placeholder 2"/>
          <p:cNvSpPr>
            <a:spLocks noGrp="1"/>
          </p:cNvSpPr>
          <p:nvPr>
            <p:ph idx="4294967295"/>
          </p:nvPr>
        </p:nvSpPr>
        <p:spPr>
          <a:xfrm>
            <a:off x="457200" y="1524000"/>
            <a:ext cx="8229600" cy="5029200"/>
          </a:xfrm>
        </p:spPr>
        <p:txBody>
          <a:bodyPr/>
          <a:lstStyle/>
          <a:p>
            <a:pPr eaLnBrk="1" hangingPunct="1">
              <a:spcAft>
                <a:spcPts val="0"/>
              </a:spcAft>
              <a:buFont typeface="Arial" charset="0"/>
              <a:buNone/>
              <a:defRPr/>
            </a:pPr>
            <a:r>
              <a:rPr lang="en-US" sz="2000" dirty="0" smtClean="0"/>
              <a:t>Family Reunification</a:t>
            </a:r>
          </a:p>
          <a:p>
            <a:pPr eaLnBrk="1" hangingPunct="1">
              <a:spcAft>
                <a:spcPts val="0"/>
              </a:spcAft>
              <a:buFont typeface="Arial" charset="0"/>
              <a:buNone/>
              <a:defRPr/>
            </a:pPr>
            <a:endParaRPr lang="en-US" sz="2000" dirty="0" smtClean="0"/>
          </a:p>
          <a:p>
            <a:pPr lvl="1">
              <a:buClr>
                <a:schemeClr val="tx1"/>
              </a:buClr>
              <a:buFont typeface="Verdana" panose="020B0604030504040204" pitchFamily="34" charset="0"/>
              <a:buChar char="•"/>
              <a:defRPr/>
            </a:pPr>
            <a:r>
              <a:rPr lang="en-US" sz="2000" dirty="0">
                <a:sym typeface="Wingdings"/>
              </a:rPr>
              <a:t>Service period case note review tool</a:t>
            </a:r>
          </a:p>
          <a:p>
            <a:pPr lvl="1">
              <a:buClr>
                <a:schemeClr val="tx1"/>
              </a:buClr>
              <a:buFont typeface="Verdana" panose="020B0604030504040204" pitchFamily="34" charset="0"/>
              <a:buChar char="•"/>
              <a:defRPr/>
            </a:pPr>
            <a:r>
              <a:rPr lang="en-US" sz="2000" dirty="0" smtClean="0"/>
              <a:t>Was the FSNA updated?</a:t>
            </a:r>
          </a:p>
          <a:p>
            <a:pPr lvl="1" eaLnBrk="1" hangingPunct="1">
              <a:spcBef>
                <a:spcPts val="0"/>
              </a:spcBef>
              <a:spcAft>
                <a:spcPts val="0"/>
              </a:spcAft>
              <a:buClr>
                <a:schemeClr val="tx1"/>
              </a:buClr>
              <a:buFont typeface="Arial" pitchFamily="34" charset="0"/>
              <a:buChar char="•"/>
              <a:defRPr/>
            </a:pPr>
            <a:endParaRPr lang="en-US" sz="2000" dirty="0" smtClean="0"/>
          </a:p>
          <a:p>
            <a:pPr lvl="1" eaLnBrk="1" hangingPunct="1">
              <a:buFontTx/>
              <a:buNone/>
              <a:defRPr/>
            </a:pPr>
            <a:endParaRPr lang="en-US" sz="2000" dirty="0" smtClean="0"/>
          </a:p>
        </p:txBody>
      </p:sp>
      <p:sp>
        <p:nvSpPr>
          <p:cNvPr id="8" name="Folded Corner 7"/>
          <p:cNvSpPr/>
          <p:nvPr/>
        </p:nvSpPr>
        <p:spPr>
          <a:xfrm>
            <a:off x="6019800" y="76200"/>
            <a:ext cx="9144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Manual 78</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b="0" dirty="0" smtClean="0"/>
              <a:t>Using Results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935851110"/>
              </p:ext>
            </p:extLst>
          </p:nvPr>
        </p:nvGraphicFramePr>
        <p:xfrm>
          <a:off x="457200" y="1371600"/>
          <a:ext cx="82296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ded Corner 3"/>
          <p:cNvSpPr/>
          <p:nvPr/>
        </p:nvSpPr>
        <p:spPr>
          <a:xfrm>
            <a:off x="6019800" y="76200"/>
            <a:ext cx="9144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Manual </a:t>
            </a:r>
            <a:r>
              <a:rPr lang="en-US" sz="1600" dirty="0">
                <a:solidFill>
                  <a:schemeClr val="tx1"/>
                </a:solidFill>
              </a:rPr>
              <a:t>2</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More Case Reading Ideas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3283161989"/>
              </p:ext>
            </p:extLst>
          </p:nvPr>
        </p:nvGraphicFramePr>
        <p:xfrm>
          <a:off x="457200" y="1371600"/>
          <a:ext cx="82296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ded Corner 3"/>
          <p:cNvSpPr/>
          <p:nvPr/>
        </p:nvSpPr>
        <p:spPr>
          <a:xfrm>
            <a:off x="6019800" y="76200"/>
            <a:ext cx="9144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Manual </a:t>
            </a:r>
            <a:r>
              <a:rPr lang="en-US" sz="1600" dirty="0">
                <a:solidFill>
                  <a:schemeClr val="tx1"/>
                </a:solidFill>
              </a:rPr>
              <a:t>3</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marL="127000" eaLnBrk="1" hangingPunct="1"/>
            <a:r>
              <a:rPr lang="en-US" altLang="en-US" b="0" dirty="0" smtClean="0"/>
              <a:t>Random Selection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118839988"/>
              </p:ext>
            </p:extLst>
          </p:nvPr>
        </p:nvGraphicFramePr>
        <p:xfrm>
          <a:off x="0" y="1195014"/>
          <a:ext cx="9144005" cy="5666209"/>
        </p:xfrm>
        <a:graphic>
          <a:graphicData uri="http://schemas.openxmlformats.org/drawingml/2006/table">
            <a:tbl>
              <a:tblPr firstRow="1" bandRow="1">
                <a:tableStyleId>{21E4AEA4-8DFA-4A89-87EB-49C32662AFE0}</a:tableStyleId>
              </a:tblPr>
              <a:tblGrid>
                <a:gridCol w="703385"/>
                <a:gridCol w="703385"/>
                <a:gridCol w="703385"/>
                <a:gridCol w="703385"/>
                <a:gridCol w="703385"/>
                <a:gridCol w="703385"/>
                <a:gridCol w="703385"/>
                <a:gridCol w="703385"/>
                <a:gridCol w="703385"/>
                <a:gridCol w="703385"/>
                <a:gridCol w="703385"/>
                <a:gridCol w="703385"/>
                <a:gridCol w="703385"/>
              </a:tblGrid>
              <a:tr h="607981">
                <a:tc>
                  <a:txBody>
                    <a:bodyPr/>
                    <a:lstStyle/>
                    <a:p>
                      <a:endParaRPr lang="en-US" sz="1800" dirty="0"/>
                    </a:p>
                  </a:txBody>
                  <a:tcPr marT="45717" marB="45717"/>
                </a:tc>
                <a:tc>
                  <a:txBody>
                    <a:bodyPr/>
                    <a:lstStyle/>
                    <a:p>
                      <a:pPr algn="ctr"/>
                      <a:r>
                        <a:rPr lang="en-US" sz="1550" dirty="0" smtClean="0"/>
                        <a:t>Jan.</a:t>
                      </a:r>
                      <a:endParaRPr lang="en-US" sz="1550" dirty="0"/>
                    </a:p>
                  </a:txBody>
                  <a:tcPr marT="45717" marB="45717" anchor="ctr"/>
                </a:tc>
                <a:tc>
                  <a:txBody>
                    <a:bodyPr/>
                    <a:lstStyle/>
                    <a:p>
                      <a:pPr algn="ctr"/>
                      <a:r>
                        <a:rPr lang="en-US" sz="1550" dirty="0" smtClean="0"/>
                        <a:t>Feb.</a:t>
                      </a:r>
                      <a:endParaRPr lang="en-US" sz="1550" dirty="0"/>
                    </a:p>
                  </a:txBody>
                  <a:tcPr marT="45717" marB="45717" anchor="ctr"/>
                </a:tc>
                <a:tc>
                  <a:txBody>
                    <a:bodyPr/>
                    <a:lstStyle/>
                    <a:p>
                      <a:pPr algn="ctr"/>
                      <a:r>
                        <a:rPr lang="en-US" sz="1550" dirty="0" smtClean="0"/>
                        <a:t>Mar.</a:t>
                      </a:r>
                      <a:endParaRPr lang="en-US" sz="1550" dirty="0"/>
                    </a:p>
                  </a:txBody>
                  <a:tcPr marT="45717" marB="45717" anchor="ctr"/>
                </a:tc>
                <a:tc>
                  <a:txBody>
                    <a:bodyPr/>
                    <a:lstStyle/>
                    <a:p>
                      <a:pPr algn="ctr"/>
                      <a:r>
                        <a:rPr lang="en-US" sz="1550" dirty="0" smtClean="0"/>
                        <a:t>Apr.</a:t>
                      </a:r>
                      <a:endParaRPr lang="en-US" sz="1550" dirty="0"/>
                    </a:p>
                  </a:txBody>
                  <a:tcPr marT="45717" marB="45717" anchor="ctr"/>
                </a:tc>
                <a:tc>
                  <a:txBody>
                    <a:bodyPr/>
                    <a:lstStyle/>
                    <a:p>
                      <a:pPr algn="ctr"/>
                      <a:r>
                        <a:rPr lang="en-US" sz="1550" dirty="0" smtClean="0"/>
                        <a:t>May.</a:t>
                      </a:r>
                      <a:endParaRPr lang="en-US" sz="1550" dirty="0"/>
                    </a:p>
                  </a:txBody>
                  <a:tcPr marT="45717" marB="45717" anchor="ctr"/>
                </a:tc>
                <a:tc>
                  <a:txBody>
                    <a:bodyPr/>
                    <a:lstStyle/>
                    <a:p>
                      <a:pPr algn="ctr"/>
                      <a:r>
                        <a:rPr lang="en-US" sz="1550" dirty="0" smtClean="0"/>
                        <a:t>Jun.</a:t>
                      </a:r>
                      <a:endParaRPr lang="en-US" sz="1550" dirty="0"/>
                    </a:p>
                  </a:txBody>
                  <a:tcPr marT="45717" marB="45717" anchor="ctr"/>
                </a:tc>
                <a:tc>
                  <a:txBody>
                    <a:bodyPr/>
                    <a:lstStyle/>
                    <a:p>
                      <a:pPr algn="ctr"/>
                      <a:r>
                        <a:rPr lang="en-US" sz="1550" dirty="0" smtClean="0"/>
                        <a:t>Jul.</a:t>
                      </a:r>
                      <a:endParaRPr lang="en-US" sz="1550" dirty="0"/>
                    </a:p>
                  </a:txBody>
                  <a:tcPr marT="45717" marB="45717" anchor="ctr"/>
                </a:tc>
                <a:tc>
                  <a:txBody>
                    <a:bodyPr/>
                    <a:lstStyle/>
                    <a:p>
                      <a:pPr algn="ctr"/>
                      <a:r>
                        <a:rPr lang="en-US" sz="1550" dirty="0" smtClean="0"/>
                        <a:t>Aug.</a:t>
                      </a:r>
                      <a:endParaRPr lang="en-US" sz="1550" dirty="0"/>
                    </a:p>
                  </a:txBody>
                  <a:tcPr marT="45717" marB="45717" anchor="ctr"/>
                </a:tc>
                <a:tc>
                  <a:txBody>
                    <a:bodyPr/>
                    <a:lstStyle/>
                    <a:p>
                      <a:pPr algn="ctr"/>
                      <a:r>
                        <a:rPr lang="en-US" sz="1550" dirty="0" smtClean="0"/>
                        <a:t>Sep.</a:t>
                      </a:r>
                      <a:endParaRPr lang="en-US" sz="1550" dirty="0"/>
                    </a:p>
                  </a:txBody>
                  <a:tcPr marT="45717" marB="45717" anchor="ctr"/>
                </a:tc>
                <a:tc>
                  <a:txBody>
                    <a:bodyPr/>
                    <a:lstStyle/>
                    <a:p>
                      <a:pPr algn="ctr"/>
                      <a:r>
                        <a:rPr lang="en-US" sz="1550" dirty="0" smtClean="0"/>
                        <a:t>Oct.</a:t>
                      </a:r>
                      <a:endParaRPr lang="en-US" sz="1550" dirty="0"/>
                    </a:p>
                  </a:txBody>
                  <a:tcPr marT="45717" marB="45717" anchor="ctr"/>
                </a:tc>
                <a:tc>
                  <a:txBody>
                    <a:bodyPr/>
                    <a:lstStyle/>
                    <a:p>
                      <a:pPr algn="ctr"/>
                      <a:r>
                        <a:rPr lang="en-US" sz="1550" dirty="0" smtClean="0"/>
                        <a:t>Nov.</a:t>
                      </a:r>
                      <a:endParaRPr lang="en-US" sz="1550" dirty="0"/>
                    </a:p>
                  </a:txBody>
                  <a:tcPr marT="45717" marB="45717" anchor="ctr"/>
                </a:tc>
                <a:tc>
                  <a:txBody>
                    <a:bodyPr/>
                    <a:lstStyle/>
                    <a:p>
                      <a:pPr algn="ctr"/>
                      <a:r>
                        <a:rPr lang="en-US" sz="1550" dirty="0" smtClean="0"/>
                        <a:t>Dec.</a:t>
                      </a:r>
                      <a:endParaRPr lang="en-US" sz="1550" dirty="0"/>
                    </a:p>
                  </a:txBody>
                  <a:tcPr marT="45717" marB="45717" anchor="ctr"/>
                </a:tc>
              </a:tr>
              <a:tr h="639840">
                <a:tc>
                  <a:txBody>
                    <a:bodyPr/>
                    <a:lstStyle/>
                    <a:p>
                      <a:r>
                        <a:rPr lang="en-US" sz="1700" dirty="0" smtClean="0"/>
                        <a:t>Tom (2)</a:t>
                      </a:r>
                      <a:endParaRPr lang="en-US" sz="1700" dirty="0"/>
                    </a:p>
                  </a:txBody>
                  <a:tcPr marT="45717" marB="45717" anchor="ctr"/>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r>
              <a:tr h="607981">
                <a:tc>
                  <a:txBody>
                    <a:bodyPr/>
                    <a:lstStyle/>
                    <a:p>
                      <a:r>
                        <a:rPr lang="en-US" sz="1700" dirty="0" smtClean="0"/>
                        <a:t>Ann (5)</a:t>
                      </a:r>
                      <a:endParaRPr lang="en-US" sz="1700" dirty="0"/>
                    </a:p>
                  </a:txBody>
                  <a:tcPr marT="45717" marB="45717" anchor="ctr"/>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r>
              <a:tr h="607981">
                <a:tc>
                  <a:txBody>
                    <a:bodyPr/>
                    <a:lstStyle/>
                    <a:p>
                      <a:r>
                        <a:rPr lang="en-US" sz="1700" dirty="0" smtClean="0"/>
                        <a:t>Joe (8)</a:t>
                      </a:r>
                      <a:endParaRPr lang="en-US" sz="1700" dirty="0"/>
                    </a:p>
                  </a:txBody>
                  <a:tcPr marT="45717" marB="45717" anchor="ctr"/>
                </a:tc>
                <a:tc>
                  <a:txBody>
                    <a:bodyPr/>
                    <a:lstStyle/>
                    <a:p>
                      <a:endParaRPr lang="en-US" sz="1800"/>
                    </a:p>
                  </a:txBody>
                  <a:tcPr marT="45717" marB="45717"/>
                </a:tc>
                <a:tc>
                  <a:txBody>
                    <a:bodyPr/>
                    <a:lstStyle/>
                    <a:p>
                      <a:endParaRPr lang="en-US" sz="180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r>
              <a:tr h="639840">
                <a:tc>
                  <a:txBody>
                    <a:bodyPr/>
                    <a:lstStyle/>
                    <a:p>
                      <a:r>
                        <a:rPr lang="en-US" sz="1700" dirty="0" smtClean="0"/>
                        <a:t>Kay (12)</a:t>
                      </a:r>
                      <a:endParaRPr lang="en-US" sz="1700" dirty="0"/>
                    </a:p>
                  </a:txBody>
                  <a:tcPr marT="45717" marB="45717" anchor="ctr"/>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r>
              <a:tr h="639840">
                <a:tc>
                  <a:txBody>
                    <a:bodyPr/>
                    <a:lstStyle/>
                    <a:p>
                      <a:r>
                        <a:rPr lang="en-US" sz="1700" dirty="0" smtClean="0"/>
                        <a:t>Roy (16)</a:t>
                      </a:r>
                      <a:endParaRPr lang="en-US" sz="1700" dirty="0"/>
                    </a:p>
                  </a:txBody>
                  <a:tcPr marT="45717" marB="45717" anchor="ctr"/>
                </a:tc>
                <a:tc>
                  <a:txBody>
                    <a:bodyPr/>
                    <a:lstStyle/>
                    <a:p>
                      <a:endParaRPr lang="en-US" sz="18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r>
              <a:tr h="639840">
                <a:tc>
                  <a:txBody>
                    <a:bodyPr/>
                    <a:lstStyle/>
                    <a:p>
                      <a:r>
                        <a:rPr lang="en-US" sz="1700" dirty="0" smtClean="0"/>
                        <a:t>Bob</a:t>
                      </a:r>
                    </a:p>
                    <a:p>
                      <a:r>
                        <a:rPr lang="en-US" sz="1700" dirty="0" smtClean="0"/>
                        <a:t>(19)</a:t>
                      </a:r>
                      <a:endParaRPr lang="en-US" sz="1700" dirty="0"/>
                    </a:p>
                  </a:txBody>
                  <a:tcPr marT="45717" marB="45717" anchor="ctr"/>
                </a:tc>
                <a:tc>
                  <a:txBody>
                    <a:bodyPr/>
                    <a:lstStyle/>
                    <a:p>
                      <a:endParaRPr lang="en-US" sz="18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r>
              <a:tr h="639840">
                <a:tc>
                  <a:txBody>
                    <a:bodyPr/>
                    <a:lstStyle/>
                    <a:p>
                      <a:r>
                        <a:rPr lang="en-US" sz="1700" dirty="0" smtClean="0"/>
                        <a:t>Sue</a:t>
                      </a:r>
                      <a:r>
                        <a:rPr lang="en-US" sz="1700" baseline="0" dirty="0" smtClean="0"/>
                        <a:t> (22)</a:t>
                      </a:r>
                      <a:endParaRPr lang="en-US" sz="1700" dirty="0"/>
                    </a:p>
                  </a:txBody>
                  <a:tcPr marT="45717" marB="45717" anchor="ctr"/>
                </a:tc>
                <a:tc>
                  <a:txBody>
                    <a:bodyPr/>
                    <a:lstStyle/>
                    <a:p>
                      <a:endParaRPr lang="en-US" sz="18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dirty="0"/>
                    </a:p>
                  </a:txBody>
                  <a:tcPr marT="45717" marB="45717"/>
                </a:tc>
                <a:tc>
                  <a:txBody>
                    <a:bodyPr/>
                    <a:lstStyle/>
                    <a:p>
                      <a:endParaRPr lang="en-US" sz="1800"/>
                    </a:p>
                  </a:txBody>
                  <a:tcPr marT="45717" marB="45717"/>
                </a:tc>
                <a:tc>
                  <a:txBody>
                    <a:bodyPr/>
                    <a:lstStyle/>
                    <a:p>
                      <a:endParaRPr lang="en-US" sz="1800" dirty="0"/>
                    </a:p>
                  </a:txBody>
                  <a:tcPr marT="45717" marB="45717"/>
                </a:tc>
                <a:tc>
                  <a:txBody>
                    <a:bodyPr/>
                    <a:lstStyle/>
                    <a:p>
                      <a:endParaRPr lang="en-US" sz="1800"/>
                    </a:p>
                  </a:txBody>
                  <a:tcPr marT="45717" marB="45717"/>
                </a:tc>
              </a:tr>
              <a:tr h="639840">
                <a:tc>
                  <a:txBody>
                    <a:bodyPr/>
                    <a:lstStyle/>
                    <a:p>
                      <a:r>
                        <a:rPr lang="en-US" sz="1700" dirty="0" smtClean="0"/>
                        <a:t>Ken</a:t>
                      </a:r>
                    </a:p>
                    <a:p>
                      <a:r>
                        <a:rPr lang="en-US" sz="1700" dirty="0" smtClean="0"/>
                        <a:t>(25)</a:t>
                      </a:r>
                      <a:endParaRPr lang="en-US" sz="1700" dirty="0"/>
                    </a:p>
                  </a:txBody>
                  <a:tcPr marT="45717" marB="45717" anchor="ctr"/>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dirty="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2"/>
          <p:cNvSpPr>
            <a:spLocks noGrp="1"/>
          </p:cNvSpPr>
          <p:nvPr>
            <p:ph type="ctrTitle"/>
          </p:nvPr>
        </p:nvSpPr>
        <p:spPr bwMode="auto">
          <a:extLst>
            <a:ext uri="{91240B29-F687-4F45-9708-019B960494DF}">
              <a14:hiddenLine xmlns:a14="http://schemas.microsoft.com/office/drawing/2010/main" w="50800">
                <a:solidFill>
                  <a:srgbClr val="2C928F"/>
                </a:solidFill>
                <a:miter lim="800000"/>
                <a:headEnd/>
                <a:tailEnd/>
              </a14:hiddenLine>
            </a:ext>
          </a:extLst>
        </p:spPr>
        <p:txBody>
          <a:bodyPr wrap="square" numCol="1" anchorCtr="0" compatLnSpc="1">
            <a:prstTxWarp prst="textNoShape">
              <a:avLst/>
            </a:prstTxWarp>
          </a:bodyPr>
          <a:lstStyle/>
          <a:p>
            <a:pPr indent="0"/>
            <a:r>
              <a:rPr lang="en-US" altLang="en-US" dirty="0" smtClean="0">
                <a:solidFill>
                  <a:srgbClr val="4C4845"/>
                </a:solidFill>
              </a:rPr>
              <a:t>Case Reading Practice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tLang="en-US" b="0" dirty="0" smtClean="0"/>
              <a:t>Case 1: Conseco</a:t>
            </a:r>
          </a:p>
        </p:txBody>
      </p:sp>
      <p:sp>
        <p:nvSpPr>
          <p:cNvPr id="129027" name="Content Placeholder 2"/>
          <p:cNvSpPr>
            <a:spLocks noGrp="1"/>
          </p:cNvSpPr>
          <p:nvPr>
            <p:ph idx="4294967295"/>
          </p:nvPr>
        </p:nvSpPr>
        <p:spPr>
          <a:xfrm>
            <a:off x="457200" y="2590800"/>
            <a:ext cx="8229600" cy="3535363"/>
          </a:xfrm>
        </p:spPr>
        <p:txBody>
          <a:bodyPr/>
          <a:lstStyle/>
          <a:p>
            <a:r>
              <a:rPr lang="en-US" altLang="en-US" sz="2400" dirty="0" smtClean="0"/>
              <a:t>Read Case 1</a:t>
            </a:r>
          </a:p>
          <a:p>
            <a:endParaRPr lang="en-US" altLang="en-US" sz="2400" dirty="0" smtClean="0"/>
          </a:p>
          <a:p>
            <a:pPr marL="0" indent="0"/>
            <a:r>
              <a:rPr lang="en-US" altLang="en-US" sz="2400" dirty="0" smtClean="0"/>
              <a:t>Complete case reading form using tools appropriate for your unit assignment.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5791200"/>
            <a:ext cx="7924800" cy="1066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chemeClr val="tx1"/>
                </a:solidFill>
              </a:rPr>
              <a:t>Family engagement</a:t>
            </a:r>
          </a:p>
        </p:txBody>
      </p:sp>
      <p:sp>
        <p:nvSpPr>
          <p:cNvPr id="5" name="Rectangle 4"/>
          <p:cNvSpPr/>
          <p:nvPr/>
        </p:nvSpPr>
        <p:spPr>
          <a:xfrm>
            <a:off x="2133600" y="4648200"/>
            <a:ext cx="7010400" cy="1066800"/>
          </a:xfrm>
          <a:prstGeom prst="rect">
            <a:avLst/>
          </a:prstGeom>
          <a:solidFill>
            <a:srgbClr val="53C9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Complete assessments</a:t>
            </a:r>
          </a:p>
        </p:txBody>
      </p:sp>
      <p:sp>
        <p:nvSpPr>
          <p:cNvPr id="6" name="Rectangle 5"/>
          <p:cNvSpPr/>
          <p:nvPr/>
        </p:nvSpPr>
        <p:spPr>
          <a:xfrm>
            <a:off x="3048000" y="3505200"/>
            <a:ext cx="6096000" cy="1066800"/>
          </a:xfrm>
          <a:prstGeom prst="rect">
            <a:avLst/>
          </a:prstGeom>
          <a:solidFill>
            <a:srgbClr val="0085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Accurate completion</a:t>
            </a:r>
          </a:p>
        </p:txBody>
      </p:sp>
      <p:sp>
        <p:nvSpPr>
          <p:cNvPr id="7" name="Rectangle 6"/>
          <p:cNvSpPr/>
          <p:nvPr/>
        </p:nvSpPr>
        <p:spPr>
          <a:xfrm>
            <a:off x="3962400" y="2362200"/>
            <a:ext cx="5181600" cy="1066800"/>
          </a:xfrm>
          <a:prstGeom prst="rect">
            <a:avLst/>
          </a:prstGeom>
          <a:solidFill>
            <a:srgbClr val="FF9A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Guide decisions</a:t>
            </a:r>
          </a:p>
        </p:txBody>
      </p:sp>
      <p:sp>
        <p:nvSpPr>
          <p:cNvPr id="8" name="Rectangle 7"/>
          <p:cNvSpPr/>
          <p:nvPr/>
        </p:nvSpPr>
        <p:spPr>
          <a:xfrm>
            <a:off x="4876800" y="1219200"/>
            <a:ext cx="42672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Improved outcomes</a:t>
            </a:r>
          </a:p>
        </p:txBody>
      </p:sp>
      <p:sp>
        <p:nvSpPr>
          <p:cNvPr id="44039" name="Title 8"/>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sz="2400" b="0" dirty="0" smtClean="0"/>
              <a:t>Process of Implementation</a:t>
            </a:r>
          </a:p>
        </p:txBody>
      </p:sp>
      <p:cxnSp>
        <p:nvCxnSpPr>
          <p:cNvPr id="11" name="Straight Arrow Connector 10"/>
          <p:cNvCxnSpPr/>
          <p:nvPr/>
        </p:nvCxnSpPr>
        <p:spPr>
          <a:xfrm flipV="1">
            <a:off x="381000" y="1550614"/>
            <a:ext cx="3505200" cy="4088186"/>
          </a:xfrm>
          <a:prstGeom prst="straightConnector1">
            <a:avLst/>
          </a:prstGeom>
          <a:ln w="38100">
            <a:solidFill>
              <a:schemeClr val="accent6"/>
            </a:solidFill>
            <a:tailEnd type="stealth"/>
          </a:ln>
        </p:spPr>
        <p:style>
          <a:lnRef idx="1">
            <a:schemeClr val="accent1"/>
          </a:lnRef>
          <a:fillRef idx="0">
            <a:schemeClr val="accent1"/>
          </a:fillRef>
          <a:effectRef idx="0">
            <a:schemeClr val="accent1"/>
          </a:effectRef>
          <a:fontRef idx="minor">
            <a:schemeClr val="tx1"/>
          </a:fontRef>
        </p:style>
      </p:cxnSp>
      <p:sp>
        <p:nvSpPr>
          <p:cNvPr id="38921" name="TextBox 11"/>
          <p:cNvSpPr txBox="1">
            <a:spLocks noChangeArrowheads="1"/>
          </p:cNvSpPr>
          <p:nvPr/>
        </p:nvSpPr>
        <p:spPr bwMode="auto">
          <a:xfrm rot="-2824082">
            <a:off x="1156261" y="2154656"/>
            <a:ext cx="1877891" cy="523220"/>
          </a:xfrm>
          <a:prstGeom prst="rect">
            <a:avLst/>
          </a:prstGeom>
          <a:noFill/>
          <a:ln w="9525">
            <a:noFill/>
            <a:miter lim="800000"/>
            <a:headEnd/>
            <a:tailEnd/>
          </a:ln>
          <a:scene3d>
            <a:camera prst="orthographicFront">
              <a:rot lat="0" lon="0" rev="300000"/>
            </a:camera>
            <a:lightRig rig="threePt" dir="t"/>
          </a:scene3d>
        </p:spPr>
        <p:txBody>
          <a:bodyPr>
            <a:spAutoFit/>
          </a:bodyPr>
          <a:lstStyle/>
          <a:p>
            <a:pPr fontAlgn="auto">
              <a:spcBef>
                <a:spcPts val="0"/>
              </a:spcBef>
              <a:spcAft>
                <a:spcPts val="0"/>
              </a:spcAft>
              <a:defRPr/>
            </a:pPr>
            <a:r>
              <a:rPr lang="en-US" sz="2800" dirty="0">
                <a:solidFill>
                  <a:srgbClr val="000000"/>
                </a:solidFill>
                <a:latin typeface="+mn-lt"/>
              </a:rPr>
              <a:t>Time</a:t>
            </a:r>
          </a:p>
        </p:txBody>
      </p:sp>
    </p:spTree>
    <p:extLst>
      <p:ext uri="{BB962C8B-B14F-4D97-AF65-F5344CB8AC3E}">
        <p14:creationId xmlns:p14="http://schemas.microsoft.com/office/powerpoint/2010/main" val="12655876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4C4845"/>
                </a:solidFill>
              </a:rPr>
              <a:t>Debrief</a:t>
            </a:r>
            <a:endParaRPr lang="en-US" dirty="0">
              <a:solidFill>
                <a:srgbClr val="4C4845"/>
              </a:solidFill>
            </a:endParaRPr>
          </a:p>
        </p:txBody>
      </p:sp>
    </p:spTree>
    <p:extLst>
      <p:ext uri="{BB962C8B-B14F-4D97-AF65-F5344CB8AC3E}">
        <p14:creationId xmlns:p14="http://schemas.microsoft.com/office/powerpoint/2010/main" val="15558959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a:r>
              <a:rPr lang="en-US" altLang="en-US" b="0" dirty="0" smtClean="0"/>
              <a:t>Case 2: Harding</a:t>
            </a:r>
          </a:p>
        </p:txBody>
      </p:sp>
      <p:sp>
        <p:nvSpPr>
          <p:cNvPr id="134147" name="Content Placeholder 2"/>
          <p:cNvSpPr>
            <a:spLocks noGrp="1"/>
          </p:cNvSpPr>
          <p:nvPr>
            <p:ph idx="4294967295"/>
          </p:nvPr>
        </p:nvSpPr>
        <p:spPr bwMode="auto">
          <a:xfrm>
            <a:off x="457200" y="2514600"/>
            <a:ext cx="7772400" cy="3992563"/>
          </a:xfrm>
        </p:spPr>
        <p:txBody>
          <a:bodyPr wrap="square" numCol="1" anchor="t" anchorCtr="0" compatLnSpc="1">
            <a:prstTxWarp prst="textNoShape">
              <a:avLst/>
            </a:prstTxWarp>
          </a:bodyPr>
          <a:lstStyle/>
          <a:p>
            <a:pPr eaLnBrk="1" hangingPunct="1">
              <a:spcBef>
                <a:spcPct val="0"/>
              </a:spcBef>
              <a:spcAft>
                <a:spcPct val="0"/>
              </a:spcAft>
              <a:buClr>
                <a:schemeClr val="tx1"/>
              </a:buClr>
            </a:pPr>
            <a:r>
              <a:rPr lang="en-US" altLang="en-US" sz="2400" dirty="0" smtClean="0"/>
              <a:t>Read Case 2</a:t>
            </a:r>
          </a:p>
          <a:p>
            <a:pPr marL="0" indent="0" eaLnBrk="1" hangingPunct="1">
              <a:spcBef>
                <a:spcPct val="0"/>
              </a:spcBef>
              <a:spcAft>
                <a:spcPct val="0"/>
              </a:spcAft>
              <a:buClr>
                <a:schemeClr val="tx1"/>
              </a:buClr>
            </a:pPr>
            <a:endParaRPr lang="en-US" altLang="en-US" sz="2400" dirty="0" smtClean="0"/>
          </a:p>
          <a:p>
            <a:pPr marL="0" indent="0" eaLnBrk="1" hangingPunct="1">
              <a:spcBef>
                <a:spcPct val="0"/>
              </a:spcBef>
              <a:spcAft>
                <a:spcPct val="0"/>
              </a:spcAft>
              <a:buClr>
                <a:schemeClr val="tx1"/>
              </a:buClr>
            </a:pPr>
            <a:r>
              <a:rPr lang="en-US" altLang="en-US" sz="2400" dirty="0" smtClean="0"/>
              <a:t>Complete case reading form using tools that are appropriate to your unit.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4C4845"/>
                </a:solidFill>
              </a:rPr>
              <a:t>Debrief</a:t>
            </a:r>
            <a:endParaRPr lang="en-US" dirty="0">
              <a:solidFill>
                <a:srgbClr val="4C4845"/>
              </a:solidFill>
            </a:endParaRPr>
          </a:p>
        </p:txBody>
      </p:sp>
    </p:spTree>
    <p:extLst>
      <p:ext uri="{BB962C8B-B14F-4D97-AF65-F5344CB8AC3E}">
        <p14:creationId xmlns:p14="http://schemas.microsoft.com/office/powerpoint/2010/main" val="9377392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4C4845"/>
                </a:solidFill>
              </a:rPr>
              <a:t>My Unit’s </a:t>
            </a:r>
            <a:r>
              <a:rPr lang="en-US" dirty="0">
                <a:solidFill>
                  <a:srgbClr val="4C4845"/>
                </a:solidFill>
              </a:rPr>
              <a:t>P</a:t>
            </a:r>
            <a:r>
              <a:rPr lang="en-US" dirty="0" smtClean="0">
                <a:solidFill>
                  <a:srgbClr val="4C4845"/>
                </a:solidFill>
              </a:rPr>
              <a:t>lan</a:t>
            </a:r>
            <a:endParaRPr lang="en-US" dirty="0">
              <a:solidFill>
                <a:srgbClr val="4C4845"/>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3"/>
          <p:cNvSpPr>
            <a:spLocks noGrp="1"/>
          </p:cNvSpPr>
          <p:nvPr>
            <p:ph type="title"/>
          </p:nvPr>
        </p:nvSpPr>
        <p:spPr bwMode="auto">
          <a:ln>
            <a:miter lim="800000"/>
            <a:headEnd/>
            <a:tailEnd/>
          </a:ln>
        </p:spPr>
        <p:txBody>
          <a:bodyPr wrap="square" numCol="1" anchorCtr="0" compatLnSpc="1">
            <a:prstTxWarp prst="textNoShape">
              <a:avLst/>
            </a:prstTxWarp>
          </a:bodyPr>
          <a:lstStyle/>
          <a:p>
            <a:r>
              <a:rPr lang="en-US" altLang="en-US" b="0" dirty="0" smtClean="0"/>
              <a:t>We All Need Plans</a:t>
            </a:r>
          </a:p>
        </p:txBody>
      </p:sp>
      <p:sp>
        <p:nvSpPr>
          <p:cNvPr id="139267" name="Text Placeholder 4"/>
          <p:cNvSpPr>
            <a:spLocks noGrp="1"/>
          </p:cNvSpPr>
          <p:nvPr>
            <p:ph type="body" idx="4294967295"/>
          </p:nvPr>
        </p:nvSpPr>
        <p:spPr bwMode="auto">
          <a:xfrm>
            <a:off x="491067" y="1417637"/>
            <a:ext cx="2967343" cy="639763"/>
          </a:xfrm>
        </p:spPr>
        <p:txBody>
          <a:bodyPr wrap="square" numCol="1" anchorCtr="0" compatLnSpc="1">
            <a:prstTxWarp prst="textNoShape">
              <a:avLst/>
            </a:prstTxWarp>
          </a:bodyPr>
          <a:lstStyle/>
          <a:p>
            <a:pPr algn="l"/>
            <a:r>
              <a:rPr lang="en-US" altLang="en-US" sz="2000" dirty="0" smtClean="0"/>
              <a:t>Families</a:t>
            </a:r>
          </a:p>
        </p:txBody>
      </p:sp>
      <p:sp>
        <p:nvSpPr>
          <p:cNvPr id="139268" name="Content Placeholder 5"/>
          <p:cNvSpPr>
            <a:spLocks noGrp="1"/>
          </p:cNvSpPr>
          <p:nvPr>
            <p:ph sz="half" idx="4294967295"/>
          </p:nvPr>
        </p:nvSpPr>
        <p:spPr bwMode="auto">
          <a:xfrm>
            <a:off x="561222" y="2057400"/>
            <a:ext cx="3705977" cy="2782651"/>
          </a:xfrm>
        </p:spPr>
        <p:txBody>
          <a:bodyPr wrap="square" numCol="1" anchor="t" anchorCtr="0" compatLnSpc="1">
            <a:prstTxWarp prst="textNoShape">
              <a:avLst/>
            </a:prstTxWarp>
          </a:bodyPr>
          <a:lstStyle/>
          <a:p>
            <a:pPr lvl="1">
              <a:buClr>
                <a:schemeClr val="tx1"/>
              </a:buClr>
              <a:buFont typeface="Verdana" panose="020B0604030504040204" pitchFamily="34" charset="0"/>
              <a:buChar char="•"/>
              <a:defRPr/>
            </a:pPr>
            <a:r>
              <a:rPr lang="en-US" altLang="en-US" sz="2000" dirty="0"/>
              <a:t>Motivated by vision </a:t>
            </a:r>
          </a:p>
          <a:p>
            <a:pPr lvl="1">
              <a:buClr>
                <a:schemeClr val="tx1"/>
              </a:buClr>
              <a:buFont typeface="Verdana" panose="020B0604030504040204" pitchFamily="34" charset="0"/>
              <a:buChar char="•"/>
              <a:defRPr/>
            </a:pPr>
            <a:r>
              <a:rPr lang="en-US" altLang="en-US" sz="2000" dirty="0" smtClean="0"/>
              <a:t>Cannot </a:t>
            </a:r>
            <a:r>
              <a:rPr lang="en-US" altLang="en-US" sz="2000" dirty="0"/>
              <a:t>fix it all at once</a:t>
            </a:r>
          </a:p>
          <a:p>
            <a:pPr lvl="1">
              <a:buClr>
                <a:schemeClr val="tx1"/>
              </a:buClr>
              <a:buFont typeface="Verdana" panose="020B0604030504040204" pitchFamily="34" charset="0"/>
              <a:buChar char="•"/>
              <a:defRPr/>
            </a:pPr>
            <a:r>
              <a:rPr lang="en-US" altLang="en-US" sz="2000" dirty="0"/>
              <a:t>Prioritize needs</a:t>
            </a:r>
          </a:p>
          <a:p>
            <a:pPr lvl="1">
              <a:buClr>
                <a:schemeClr val="tx1"/>
              </a:buClr>
              <a:buFont typeface="Verdana" panose="020B0604030504040204" pitchFamily="34" charset="0"/>
              <a:buChar char="•"/>
              <a:defRPr/>
            </a:pPr>
            <a:r>
              <a:rPr lang="en-US" altLang="en-US" sz="2000" dirty="0"/>
              <a:t>Build on strengths</a:t>
            </a:r>
          </a:p>
          <a:p>
            <a:pPr lvl="1">
              <a:buClr>
                <a:schemeClr val="tx1"/>
              </a:buClr>
              <a:buFont typeface="Verdana" panose="020B0604030504040204" pitchFamily="34" charset="0"/>
              <a:buChar char="•"/>
              <a:defRPr/>
            </a:pPr>
            <a:r>
              <a:rPr lang="en-US" altLang="en-US" sz="2000" dirty="0"/>
              <a:t>Road map to success</a:t>
            </a:r>
          </a:p>
          <a:p>
            <a:pPr lvl="1">
              <a:buClr>
                <a:schemeClr val="tx1"/>
              </a:buClr>
              <a:buFont typeface="Verdana" panose="020B0604030504040204" pitchFamily="34" charset="0"/>
              <a:buChar char="•"/>
              <a:defRPr/>
            </a:pPr>
            <a:r>
              <a:rPr lang="en-US" altLang="en-US" sz="2000" dirty="0"/>
              <a:t>Participatory planning</a:t>
            </a:r>
          </a:p>
        </p:txBody>
      </p:sp>
      <p:sp>
        <p:nvSpPr>
          <p:cNvPr id="133125" name="Text Placeholder 6"/>
          <p:cNvSpPr>
            <a:spLocks noGrp="1"/>
          </p:cNvSpPr>
          <p:nvPr>
            <p:ph type="body" sz="quarter" idx="4294967295"/>
          </p:nvPr>
        </p:nvSpPr>
        <p:spPr bwMode="auto">
          <a:xfrm>
            <a:off x="4645025" y="1417637"/>
            <a:ext cx="4041775" cy="488950"/>
          </a:xfrm>
        </p:spPr>
        <p:txBody>
          <a:bodyPr wrap="square" numCol="1" anchorCtr="0" compatLnSpc="1">
            <a:prstTxWarp prst="textNoShape">
              <a:avLst/>
            </a:prstTxWarp>
            <a:normAutofit/>
          </a:bodyPr>
          <a:lstStyle/>
          <a:p>
            <a:pPr algn="l">
              <a:buFont typeface="Arial" charset="0"/>
              <a:buNone/>
              <a:defRPr/>
            </a:pPr>
            <a:r>
              <a:rPr lang="en-US" sz="2000" dirty="0" smtClean="0"/>
              <a:t>Units</a:t>
            </a:r>
          </a:p>
        </p:txBody>
      </p:sp>
      <p:sp>
        <p:nvSpPr>
          <p:cNvPr id="139270" name="Content Placeholder 7"/>
          <p:cNvSpPr>
            <a:spLocks noGrp="1"/>
          </p:cNvSpPr>
          <p:nvPr>
            <p:ph sz="quarter" idx="4294967295"/>
          </p:nvPr>
        </p:nvSpPr>
        <p:spPr bwMode="auto">
          <a:xfrm>
            <a:off x="4724400" y="2057400"/>
            <a:ext cx="3962400" cy="2782651"/>
          </a:xfrm>
        </p:spPr>
        <p:txBody>
          <a:bodyPr wrap="square" numCol="1" anchor="t" anchorCtr="0" compatLnSpc="1">
            <a:prstTxWarp prst="textNoShape">
              <a:avLst/>
            </a:prstTxWarp>
          </a:bodyPr>
          <a:lstStyle/>
          <a:p>
            <a:pPr lvl="1">
              <a:buClr>
                <a:schemeClr val="tx1"/>
              </a:buClr>
              <a:buFont typeface="Verdana" panose="020B0604030504040204" pitchFamily="34" charset="0"/>
              <a:buChar char="•"/>
              <a:defRPr/>
            </a:pPr>
            <a:r>
              <a:rPr lang="en-US" altLang="en-US" sz="2000" dirty="0"/>
              <a:t>Motivated by vision</a:t>
            </a:r>
          </a:p>
          <a:p>
            <a:pPr lvl="1">
              <a:buClr>
                <a:schemeClr val="tx1"/>
              </a:buClr>
              <a:buFont typeface="Verdana" panose="020B0604030504040204" pitchFamily="34" charset="0"/>
              <a:buChar char="•"/>
              <a:defRPr/>
            </a:pPr>
            <a:r>
              <a:rPr lang="en-US" altLang="en-US" sz="2000" dirty="0" smtClean="0"/>
              <a:t>Cannot </a:t>
            </a:r>
            <a:r>
              <a:rPr lang="en-US" altLang="en-US" sz="2000" dirty="0"/>
              <a:t>fix it all at once</a:t>
            </a:r>
          </a:p>
          <a:p>
            <a:pPr lvl="1">
              <a:buClr>
                <a:schemeClr val="tx1"/>
              </a:buClr>
              <a:buFont typeface="Verdana" panose="020B0604030504040204" pitchFamily="34" charset="0"/>
              <a:buChar char="•"/>
              <a:defRPr/>
            </a:pPr>
            <a:r>
              <a:rPr lang="en-US" altLang="en-US" sz="2000" dirty="0"/>
              <a:t>Prioritize needs</a:t>
            </a:r>
          </a:p>
          <a:p>
            <a:pPr lvl="1">
              <a:buClr>
                <a:schemeClr val="tx1"/>
              </a:buClr>
              <a:buFont typeface="Verdana" panose="020B0604030504040204" pitchFamily="34" charset="0"/>
              <a:buChar char="•"/>
              <a:defRPr/>
            </a:pPr>
            <a:r>
              <a:rPr lang="en-US" altLang="en-US" sz="2000" dirty="0"/>
              <a:t>Build on strengths</a:t>
            </a:r>
          </a:p>
          <a:p>
            <a:pPr lvl="1">
              <a:buClr>
                <a:schemeClr val="tx1"/>
              </a:buClr>
              <a:buFont typeface="Verdana" panose="020B0604030504040204" pitchFamily="34" charset="0"/>
              <a:buChar char="•"/>
              <a:defRPr/>
            </a:pPr>
            <a:r>
              <a:rPr lang="en-US" altLang="en-US" sz="2000" dirty="0"/>
              <a:t>Road map to success</a:t>
            </a:r>
          </a:p>
          <a:p>
            <a:pPr lvl="1">
              <a:buClr>
                <a:schemeClr val="tx1"/>
              </a:buClr>
              <a:buFont typeface="Verdana" panose="020B0604030504040204" pitchFamily="34" charset="0"/>
              <a:buChar char="•"/>
              <a:defRPr/>
            </a:pPr>
            <a:r>
              <a:rPr lang="en-US" altLang="en-US" sz="2000" dirty="0"/>
              <a:t>Participatory planning</a:t>
            </a:r>
          </a:p>
        </p:txBody>
      </p:sp>
      <p:sp>
        <p:nvSpPr>
          <p:cNvPr id="139271" name="TextBox 8"/>
          <p:cNvSpPr txBox="1">
            <a:spLocks noChangeArrowheads="1"/>
          </p:cNvSpPr>
          <p:nvPr/>
        </p:nvSpPr>
        <p:spPr bwMode="auto">
          <a:xfrm>
            <a:off x="361950" y="4840051"/>
            <a:ext cx="8420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latin typeface="Calibri" panose="020F0502020204030204" pitchFamily="34" charset="0"/>
              </a:rPr>
              <a:t>BONUS</a:t>
            </a:r>
            <a:r>
              <a:rPr lang="en-US" altLang="en-US" sz="2000" dirty="0" smtClean="0">
                <a:latin typeface="Calibri" panose="020F0502020204030204" pitchFamily="34" charset="0"/>
              </a:rPr>
              <a:t>: Increase </a:t>
            </a:r>
            <a:r>
              <a:rPr lang="en-US" altLang="en-US" sz="2000" dirty="0">
                <a:latin typeface="Calibri" panose="020F0502020204030204" pitchFamily="34" charset="0"/>
              </a:rPr>
              <a:t>empathy with families as we all feel how hard it is to change!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7"/>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Layer 1</a:t>
            </a:r>
          </a:p>
        </p:txBody>
      </p:sp>
      <p:sp>
        <p:nvSpPr>
          <p:cNvPr id="4" name="Folded Corner 3"/>
          <p:cNvSpPr/>
          <p:nvPr/>
        </p:nvSpPr>
        <p:spPr>
          <a:xfrm>
            <a:off x="7848600" y="123799"/>
            <a:ext cx="6858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rPr>
              <a:t>P. Guide</a:t>
            </a:r>
            <a:endParaRPr lang="en-US" sz="1200" dirty="0">
              <a:solidFill>
                <a:schemeClr val="tx1"/>
              </a:solidFill>
            </a:endParaRPr>
          </a:p>
          <a:p>
            <a:pPr algn="ctr" fontAlgn="auto">
              <a:spcBef>
                <a:spcPts val="0"/>
              </a:spcBef>
              <a:spcAft>
                <a:spcPts val="0"/>
              </a:spcAft>
              <a:defRPr/>
            </a:pPr>
            <a:r>
              <a:rPr lang="en-US" sz="1200" dirty="0" smtClean="0">
                <a:solidFill>
                  <a:schemeClr val="tx1"/>
                </a:solidFill>
              </a:rPr>
              <a:t>76</a:t>
            </a:r>
            <a:endParaRPr lang="en-US" sz="1200" dirty="0">
              <a:solidFill>
                <a:schemeClr val="tx1"/>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26" y="2057400"/>
            <a:ext cx="8049748" cy="290553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7"/>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Layer 2</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99" y="2209800"/>
            <a:ext cx="7887801" cy="1390844"/>
          </a:xfrm>
          <a:prstGeom prst="rect">
            <a:avLst/>
          </a:prstGeom>
        </p:spPr>
      </p:pic>
      <p:sp>
        <p:nvSpPr>
          <p:cNvPr id="6" name="Folded Corner 5"/>
          <p:cNvSpPr/>
          <p:nvPr/>
        </p:nvSpPr>
        <p:spPr>
          <a:xfrm>
            <a:off x="7848600" y="123799"/>
            <a:ext cx="6858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rPr>
              <a:t>P. Guide</a:t>
            </a:r>
            <a:endParaRPr lang="en-US" sz="1200" dirty="0">
              <a:solidFill>
                <a:schemeClr val="tx1"/>
              </a:solidFill>
            </a:endParaRPr>
          </a:p>
          <a:p>
            <a:pPr algn="ctr" fontAlgn="auto">
              <a:spcBef>
                <a:spcPts val="0"/>
              </a:spcBef>
              <a:spcAft>
                <a:spcPts val="0"/>
              </a:spcAft>
              <a:defRPr/>
            </a:pPr>
            <a:r>
              <a:rPr lang="en-US" sz="1200" dirty="0" smtClean="0">
                <a:solidFill>
                  <a:schemeClr val="tx1"/>
                </a:solidFill>
              </a:rPr>
              <a:t>76</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7"/>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Layer 3</a:t>
            </a: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47" y="1828800"/>
            <a:ext cx="7925906" cy="2791215"/>
          </a:xfrm>
          <a:prstGeom prst="rect">
            <a:avLst/>
          </a:prstGeom>
        </p:spPr>
      </p:pic>
      <p:sp>
        <p:nvSpPr>
          <p:cNvPr id="5" name="Folded Corner 4"/>
          <p:cNvSpPr/>
          <p:nvPr/>
        </p:nvSpPr>
        <p:spPr>
          <a:xfrm>
            <a:off x="7848600" y="123799"/>
            <a:ext cx="6858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rPr>
              <a:t>P. Guide</a:t>
            </a:r>
            <a:endParaRPr lang="en-US" sz="1200" dirty="0">
              <a:solidFill>
                <a:schemeClr val="tx1"/>
              </a:solidFill>
            </a:endParaRPr>
          </a:p>
          <a:p>
            <a:pPr algn="ctr" fontAlgn="auto">
              <a:spcBef>
                <a:spcPts val="0"/>
              </a:spcBef>
              <a:spcAft>
                <a:spcPts val="0"/>
              </a:spcAft>
              <a:defRPr/>
            </a:pPr>
            <a:r>
              <a:rPr lang="en-US" sz="1200" dirty="0" smtClean="0">
                <a:solidFill>
                  <a:schemeClr val="tx1"/>
                </a:solidFill>
              </a:rPr>
              <a:t>76</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7"/>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Layer 4</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0"/>
            <a:ext cx="8049748" cy="3896269"/>
          </a:xfrm>
          <a:prstGeom prst="rect">
            <a:avLst/>
          </a:prstGeom>
        </p:spPr>
      </p:pic>
      <p:sp>
        <p:nvSpPr>
          <p:cNvPr id="6" name="Folded Corner 5"/>
          <p:cNvSpPr/>
          <p:nvPr/>
        </p:nvSpPr>
        <p:spPr>
          <a:xfrm>
            <a:off x="7848600" y="123799"/>
            <a:ext cx="6858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rPr>
              <a:t>P. Guide</a:t>
            </a:r>
            <a:endParaRPr lang="en-US" sz="1200" dirty="0">
              <a:solidFill>
                <a:schemeClr val="tx1"/>
              </a:solidFill>
            </a:endParaRPr>
          </a:p>
          <a:p>
            <a:pPr algn="ctr" fontAlgn="auto">
              <a:spcBef>
                <a:spcPts val="0"/>
              </a:spcBef>
              <a:spcAft>
                <a:spcPts val="0"/>
              </a:spcAft>
              <a:defRPr/>
            </a:pPr>
            <a:r>
              <a:rPr lang="en-US" sz="1200" dirty="0" smtClean="0">
                <a:solidFill>
                  <a:schemeClr val="tx1"/>
                </a:solidFill>
              </a:rPr>
              <a:t>76</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Title 4"/>
          <p:cNvSpPr>
            <a:spLocks noGrp="1"/>
          </p:cNvSpPr>
          <p:nvPr>
            <p:ph type="ctrTitle"/>
          </p:nvPr>
        </p:nvSpPr>
        <p:spPr bwMode="auto">
          <a:extLst>
            <a:ext uri="{91240B29-F687-4F45-9708-019B960494DF}">
              <a14:hiddenLine xmlns:a14="http://schemas.microsoft.com/office/drawing/2010/main" w="50800">
                <a:solidFill>
                  <a:srgbClr val="2C928F"/>
                </a:solidFill>
                <a:miter lim="800000"/>
                <a:headEnd/>
                <a:tailEnd/>
              </a14:hiddenLine>
            </a:ext>
          </a:extLst>
        </p:spPr>
        <p:txBody>
          <a:bodyPr wrap="square" numCol="1" anchorCtr="0" compatLnSpc="1">
            <a:prstTxWarp prst="textNoShape">
              <a:avLst/>
            </a:prstTxWarp>
          </a:bodyPr>
          <a:lstStyle/>
          <a:p>
            <a:pPr indent="0"/>
            <a:r>
              <a:rPr lang="en-US" altLang="en-US" dirty="0" smtClean="0">
                <a:solidFill>
                  <a:srgbClr val="4C4845"/>
                </a:solidFill>
              </a:rPr>
              <a:t>My Unit’s Plan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Focus of Supervision and SDM</a:t>
            </a:r>
            <a:r>
              <a:rPr lang="en-US" b="0" baseline="30000" dirty="0" smtClean="0"/>
              <a:t>®</a:t>
            </a:r>
            <a:r>
              <a:rPr lang="en-US" b="0" dirty="0" smtClean="0"/>
              <a:t> Practice</a:t>
            </a:r>
            <a:endParaRPr lang="en-US" b="0" dirty="0"/>
          </a:p>
        </p:txBody>
      </p:sp>
      <p:sp>
        <p:nvSpPr>
          <p:cNvPr id="4" name="Text Placeholder 3"/>
          <p:cNvSpPr>
            <a:spLocks noGrp="1"/>
          </p:cNvSpPr>
          <p:nvPr>
            <p:ph type="body" sz="quarter" idx="4294967295"/>
          </p:nvPr>
        </p:nvSpPr>
        <p:spPr>
          <a:xfrm>
            <a:off x="5097758" y="1288257"/>
            <a:ext cx="4041775" cy="639762"/>
          </a:xfrm>
        </p:spPr>
        <p:txBody>
          <a:bodyPr/>
          <a:lstStyle/>
          <a:p>
            <a:r>
              <a:rPr lang="en-US" sz="1800" b="1" dirty="0" smtClean="0"/>
              <a:t>SDM Connections</a:t>
            </a:r>
            <a:endParaRPr lang="en-US" sz="1800" b="1" dirty="0"/>
          </a:p>
        </p:txBody>
      </p:sp>
      <p:sp>
        <p:nvSpPr>
          <p:cNvPr id="5" name="Content Placeholder 4"/>
          <p:cNvSpPr>
            <a:spLocks noGrp="1"/>
          </p:cNvSpPr>
          <p:nvPr>
            <p:ph sz="quarter" idx="4294967295"/>
          </p:nvPr>
        </p:nvSpPr>
        <p:spPr>
          <a:xfrm>
            <a:off x="5176434" y="1928019"/>
            <a:ext cx="4029559" cy="4234158"/>
          </a:xfrm>
        </p:spPr>
        <p:txBody>
          <a:bodyPr/>
          <a:lstStyle/>
          <a:p>
            <a:pPr marL="457200" indent="-457200">
              <a:buFont typeface="Verdana" panose="020B0604030504040204" pitchFamily="34" charset="0"/>
              <a:buChar char="•"/>
            </a:pPr>
            <a:r>
              <a:rPr lang="en-US" sz="1800" dirty="0" smtClean="0"/>
              <a:t>Engagement and </a:t>
            </a:r>
          </a:p>
          <a:p>
            <a:pPr marL="0" indent="0"/>
            <a:r>
              <a:rPr lang="en-US" sz="1800" dirty="0" smtClean="0"/>
              <a:t>    interviewing</a:t>
            </a:r>
          </a:p>
          <a:p>
            <a:pPr marL="457200" indent="-457200">
              <a:buFont typeface="Verdana" panose="020B0604030504040204" pitchFamily="34" charset="0"/>
              <a:buChar char="•"/>
            </a:pPr>
            <a:endParaRPr lang="en-US" sz="1800" dirty="0" smtClean="0"/>
          </a:p>
          <a:p>
            <a:pPr marL="457200" indent="-457200">
              <a:buFont typeface="Verdana" panose="020B0604030504040204" pitchFamily="34" charset="0"/>
              <a:buChar char="•"/>
            </a:pPr>
            <a:r>
              <a:rPr lang="en-US" sz="1800" dirty="0" smtClean="0"/>
              <a:t>“Voice of SDM” in group supervision and case consultation</a:t>
            </a:r>
          </a:p>
          <a:p>
            <a:pPr marL="457200" indent="-457200">
              <a:buFont typeface="Verdana" panose="020B0604030504040204" pitchFamily="34" charset="0"/>
              <a:buChar char="•"/>
            </a:pPr>
            <a:endParaRPr lang="en-US" sz="1800" dirty="0" smtClean="0"/>
          </a:p>
          <a:p>
            <a:pPr marL="457200" indent="-457200">
              <a:buFont typeface="Verdana" panose="020B0604030504040204" pitchFamily="34" charset="0"/>
              <a:buChar char="•"/>
            </a:pPr>
            <a:r>
              <a:rPr lang="en-US" sz="1800" dirty="0" smtClean="0"/>
              <a:t>Effective safety planning</a:t>
            </a:r>
          </a:p>
          <a:p>
            <a:pPr marL="457200" indent="-457200">
              <a:buFont typeface="Verdana" panose="020B0604030504040204" pitchFamily="34" charset="0"/>
              <a:buChar char="•"/>
            </a:pPr>
            <a:endParaRPr lang="en-US" sz="1800" dirty="0" smtClean="0"/>
          </a:p>
          <a:p>
            <a:pPr marL="457200" indent="-457200">
              <a:buFont typeface="Verdana" panose="020B0604030504040204" pitchFamily="34" charset="0"/>
              <a:buChar char="•"/>
            </a:pPr>
            <a:r>
              <a:rPr lang="en-US" sz="1800" dirty="0" smtClean="0"/>
              <a:t>Behaviorally focused case planning</a:t>
            </a:r>
          </a:p>
          <a:p>
            <a:pPr marL="457200" indent="-457200">
              <a:buFont typeface="Verdana" panose="020B0604030504040204" pitchFamily="34" charset="0"/>
              <a:buChar char="•"/>
            </a:pPr>
            <a:endParaRPr lang="en-US" sz="1800" dirty="0"/>
          </a:p>
          <a:p>
            <a:pPr marL="457200" indent="-457200">
              <a:buFont typeface="Verdana" panose="020B0604030504040204" pitchFamily="34" charset="0"/>
              <a:buChar char="•"/>
            </a:pPr>
            <a:r>
              <a:rPr lang="en-US" sz="1800" dirty="0" smtClean="0"/>
              <a:t>Supporting use of reassessments in casework</a:t>
            </a:r>
          </a:p>
          <a:p>
            <a:pPr marL="457200" indent="-457200">
              <a:buFont typeface="Verdana" panose="020B0604030504040204" pitchFamily="34" charset="0"/>
              <a:buChar char="•"/>
            </a:pPr>
            <a:endParaRPr lang="en-US" sz="1800" dirty="0" smtClean="0"/>
          </a:p>
          <a:p>
            <a:pPr marL="457200" indent="-457200">
              <a:buFont typeface="Verdana" panose="020B0604030504040204" pitchFamily="34" charset="0"/>
              <a:buChar char="•"/>
            </a:pPr>
            <a:r>
              <a:rPr lang="en-US" sz="1800" dirty="0" smtClean="0"/>
              <a:t>Case review</a:t>
            </a:r>
          </a:p>
          <a:p>
            <a:pPr marL="285750" indent="-285750">
              <a:buFont typeface="Verdana" panose="020B0604030504040204" pitchFamily="34" charset="0"/>
              <a:buChar char="•"/>
            </a:pPr>
            <a:endParaRPr lang="en-US" sz="1800" dirty="0" smtClean="0"/>
          </a:p>
        </p:txBody>
      </p:sp>
      <p:grpSp>
        <p:nvGrpSpPr>
          <p:cNvPr id="13" name="Group 12"/>
          <p:cNvGrpSpPr/>
          <p:nvPr/>
        </p:nvGrpSpPr>
        <p:grpSpPr>
          <a:xfrm>
            <a:off x="138801" y="1066800"/>
            <a:ext cx="5037633" cy="5317460"/>
            <a:chOff x="122223" y="1395727"/>
            <a:chExt cx="5086966" cy="5369534"/>
          </a:xfrm>
        </p:grpSpPr>
        <p:sp>
          <p:nvSpPr>
            <p:cNvPr id="6" name="Freeform 5"/>
            <p:cNvSpPr/>
            <p:nvPr/>
          </p:nvSpPr>
          <p:spPr>
            <a:xfrm>
              <a:off x="2008551" y="3772059"/>
              <a:ext cx="2654494" cy="2654494"/>
            </a:xfrm>
            <a:custGeom>
              <a:avLst/>
              <a:gdLst>
                <a:gd name="connsiteX0" fmla="*/ 1884171 w 2654494"/>
                <a:gd name="connsiteY0" fmla="*/ 423228 h 2654494"/>
                <a:gd name="connsiteX1" fmla="*/ 2090649 w 2654494"/>
                <a:gd name="connsiteY1" fmla="*/ 249964 h 2654494"/>
                <a:gd name="connsiteX2" fmla="*/ 2255600 w 2654494"/>
                <a:gd name="connsiteY2" fmla="*/ 388375 h 2654494"/>
                <a:gd name="connsiteX3" fmla="*/ 2120823 w 2654494"/>
                <a:gd name="connsiteY3" fmla="*/ 621803 h 2654494"/>
                <a:gd name="connsiteX4" fmla="*/ 2334968 w 2654494"/>
                <a:gd name="connsiteY4" fmla="*/ 992713 h 2654494"/>
                <a:gd name="connsiteX5" fmla="*/ 2604511 w 2654494"/>
                <a:gd name="connsiteY5" fmla="*/ 992706 h 2654494"/>
                <a:gd name="connsiteX6" fmla="*/ 2641902 w 2654494"/>
                <a:gd name="connsiteY6" fmla="*/ 1204763 h 2654494"/>
                <a:gd name="connsiteX7" fmla="*/ 2388612 w 2654494"/>
                <a:gd name="connsiteY7" fmla="*/ 1296946 h 2654494"/>
                <a:gd name="connsiteX8" fmla="*/ 2314240 w 2654494"/>
                <a:gd name="connsiteY8" fmla="*/ 1718729 h 2654494"/>
                <a:gd name="connsiteX9" fmla="*/ 2520727 w 2654494"/>
                <a:gd name="connsiteY9" fmla="*/ 1891983 h 2654494"/>
                <a:gd name="connsiteX10" fmla="*/ 2413062 w 2654494"/>
                <a:gd name="connsiteY10" fmla="*/ 2078463 h 2654494"/>
                <a:gd name="connsiteX11" fmla="*/ 2159777 w 2654494"/>
                <a:gd name="connsiteY11" fmla="*/ 1986267 h 2654494"/>
                <a:gd name="connsiteX12" fmla="*/ 1831688 w 2654494"/>
                <a:gd name="connsiteY12" fmla="*/ 2261567 h 2654494"/>
                <a:gd name="connsiteX13" fmla="*/ 1878501 w 2654494"/>
                <a:gd name="connsiteY13" fmla="*/ 2527014 h 2654494"/>
                <a:gd name="connsiteX14" fmla="*/ 1676157 w 2654494"/>
                <a:gd name="connsiteY14" fmla="*/ 2600661 h 2654494"/>
                <a:gd name="connsiteX15" fmla="*/ 1541392 w 2654494"/>
                <a:gd name="connsiteY15" fmla="*/ 2367226 h 2654494"/>
                <a:gd name="connsiteX16" fmla="*/ 1113102 w 2654494"/>
                <a:gd name="connsiteY16" fmla="*/ 2367226 h 2654494"/>
                <a:gd name="connsiteX17" fmla="*/ 978337 w 2654494"/>
                <a:gd name="connsiteY17" fmla="*/ 2600661 h 2654494"/>
                <a:gd name="connsiteX18" fmla="*/ 775993 w 2654494"/>
                <a:gd name="connsiteY18" fmla="*/ 2527014 h 2654494"/>
                <a:gd name="connsiteX19" fmla="*/ 822806 w 2654494"/>
                <a:gd name="connsiteY19" fmla="*/ 2261567 h 2654494"/>
                <a:gd name="connsiteX20" fmla="*/ 494717 w 2654494"/>
                <a:gd name="connsiteY20" fmla="*/ 1986267 h 2654494"/>
                <a:gd name="connsiteX21" fmla="*/ 241432 w 2654494"/>
                <a:gd name="connsiteY21" fmla="*/ 2078463 h 2654494"/>
                <a:gd name="connsiteX22" fmla="*/ 133767 w 2654494"/>
                <a:gd name="connsiteY22" fmla="*/ 1891983 h 2654494"/>
                <a:gd name="connsiteX23" fmla="*/ 340254 w 2654494"/>
                <a:gd name="connsiteY23" fmla="*/ 1718729 h 2654494"/>
                <a:gd name="connsiteX24" fmla="*/ 265882 w 2654494"/>
                <a:gd name="connsiteY24" fmla="*/ 1296946 h 2654494"/>
                <a:gd name="connsiteX25" fmla="*/ 12592 w 2654494"/>
                <a:gd name="connsiteY25" fmla="*/ 1204763 h 2654494"/>
                <a:gd name="connsiteX26" fmla="*/ 49983 w 2654494"/>
                <a:gd name="connsiteY26" fmla="*/ 992706 h 2654494"/>
                <a:gd name="connsiteX27" fmla="*/ 319526 w 2654494"/>
                <a:gd name="connsiteY27" fmla="*/ 992713 h 2654494"/>
                <a:gd name="connsiteX28" fmla="*/ 533671 w 2654494"/>
                <a:gd name="connsiteY28" fmla="*/ 621803 h 2654494"/>
                <a:gd name="connsiteX29" fmla="*/ 398894 w 2654494"/>
                <a:gd name="connsiteY29" fmla="*/ 388375 h 2654494"/>
                <a:gd name="connsiteX30" fmla="*/ 563845 w 2654494"/>
                <a:gd name="connsiteY30" fmla="*/ 249964 h 2654494"/>
                <a:gd name="connsiteX31" fmla="*/ 770323 w 2654494"/>
                <a:gd name="connsiteY31" fmla="*/ 423228 h 2654494"/>
                <a:gd name="connsiteX32" fmla="*/ 1172784 w 2654494"/>
                <a:gd name="connsiteY32" fmla="*/ 276744 h 2654494"/>
                <a:gd name="connsiteX33" fmla="*/ 1219582 w 2654494"/>
                <a:gd name="connsiteY33" fmla="*/ 11295 h 2654494"/>
                <a:gd name="connsiteX34" fmla="*/ 1434912 w 2654494"/>
                <a:gd name="connsiteY34" fmla="*/ 11295 h 2654494"/>
                <a:gd name="connsiteX35" fmla="*/ 1481710 w 2654494"/>
                <a:gd name="connsiteY35" fmla="*/ 276745 h 2654494"/>
                <a:gd name="connsiteX36" fmla="*/ 1884171 w 2654494"/>
                <a:gd name="connsiteY36" fmla="*/ 423229 h 2654494"/>
                <a:gd name="connsiteX37" fmla="*/ 1884171 w 2654494"/>
                <a:gd name="connsiteY37" fmla="*/ 423228 h 265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54494" h="2654494">
                  <a:moveTo>
                    <a:pt x="1884171" y="423228"/>
                  </a:moveTo>
                  <a:lnTo>
                    <a:pt x="2090649" y="249964"/>
                  </a:lnTo>
                  <a:lnTo>
                    <a:pt x="2255600" y="388375"/>
                  </a:lnTo>
                  <a:lnTo>
                    <a:pt x="2120823" y="621803"/>
                  </a:lnTo>
                  <a:cubicBezTo>
                    <a:pt x="2216658" y="729610"/>
                    <a:pt x="2289522" y="855814"/>
                    <a:pt x="2334968" y="992713"/>
                  </a:cubicBezTo>
                  <a:lnTo>
                    <a:pt x="2604511" y="992706"/>
                  </a:lnTo>
                  <a:lnTo>
                    <a:pt x="2641902" y="1204763"/>
                  </a:lnTo>
                  <a:lnTo>
                    <a:pt x="2388612" y="1296946"/>
                  </a:lnTo>
                  <a:cubicBezTo>
                    <a:pt x="2392728" y="1441133"/>
                    <a:pt x="2367423" y="1584646"/>
                    <a:pt x="2314240" y="1718729"/>
                  </a:cubicBezTo>
                  <a:lnTo>
                    <a:pt x="2520727" y="1891983"/>
                  </a:lnTo>
                  <a:lnTo>
                    <a:pt x="2413062" y="2078463"/>
                  </a:lnTo>
                  <a:lnTo>
                    <a:pt x="2159777" y="1986267"/>
                  </a:lnTo>
                  <a:cubicBezTo>
                    <a:pt x="2070249" y="2099366"/>
                    <a:pt x="1958615" y="2193038"/>
                    <a:pt x="1831688" y="2261567"/>
                  </a:cubicBezTo>
                  <a:lnTo>
                    <a:pt x="1878501" y="2527014"/>
                  </a:lnTo>
                  <a:lnTo>
                    <a:pt x="1676157" y="2600661"/>
                  </a:lnTo>
                  <a:lnTo>
                    <a:pt x="1541392" y="2367226"/>
                  </a:lnTo>
                  <a:cubicBezTo>
                    <a:pt x="1400111" y="2396318"/>
                    <a:pt x="1254383" y="2396318"/>
                    <a:pt x="1113102" y="2367226"/>
                  </a:cubicBezTo>
                  <a:lnTo>
                    <a:pt x="978337" y="2600661"/>
                  </a:lnTo>
                  <a:lnTo>
                    <a:pt x="775993" y="2527014"/>
                  </a:lnTo>
                  <a:lnTo>
                    <a:pt x="822806" y="2261567"/>
                  </a:lnTo>
                  <a:cubicBezTo>
                    <a:pt x="695878" y="2193039"/>
                    <a:pt x="584245" y="2099367"/>
                    <a:pt x="494717" y="1986267"/>
                  </a:cubicBezTo>
                  <a:lnTo>
                    <a:pt x="241432" y="2078463"/>
                  </a:lnTo>
                  <a:lnTo>
                    <a:pt x="133767" y="1891983"/>
                  </a:lnTo>
                  <a:lnTo>
                    <a:pt x="340254" y="1718729"/>
                  </a:lnTo>
                  <a:cubicBezTo>
                    <a:pt x="287071" y="1584646"/>
                    <a:pt x="261766" y="1441132"/>
                    <a:pt x="265882" y="1296946"/>
                  </a:cubicBezTo>
                  <a:lnTo>
                    <a:pt x="12592" y="1204763"/>
                  </a:lnTo>
                  <a:lnTo>
                    <a:pt x="49983" y="992706"/>
                  </a:lnTo>
                  <a:lnTo>
                    <a:pt x="319526" y="992713"/>
                  </a:lnTo>
                  <a:cubicBezTo>
                    <a:pt x="364973" y="855814"/>
                    <a:pt x="437836" y="729610"/>
                    <a:pt x="533671" y="621803"/>
                  </a:cubicBezTo>
                  <a:lnTo>
                    <a:pt x="398894" y="388375"/>
                  </a:lnTo>
                  <a:lnTo>
                    <a:pt x="563845" y="249964"/>
                  </a:lnTo>
                  <a:lnTo>
                    <a:pt x="770323" y="423228"/>
                  </a:lnTo>
                  <a:cubicBezTo>
                    <a:pt x="893134" y="347570"/>
                    <a:pt x="1030073" y="297728"/>
                    <a:pt x="1172784" y="276744"/>
                  </a:cubicBezTo>
                  <a:lnTo>
                    <a:pt x="1219582" y="11295"/>
                  </a:lnTo>
                  <a:lnTo>
                    <a:pt x="1434912" y="11295"/>
                  </a:lnTo>
                  <a:lnTo>
                    <a:pt x="1481710" y="276745"/>
                  </a:lnTo>
                  <a:cubicBezTo>
                    <a:pt x="1624421" y="297729"/>
                    <a:pt x="1761360" y="347571"/>
                    <a:pt x="1884171" y="423229"/>
                  </a:cubicBezTo>
                  <a:lnTo>
                    <a:pt x="1884171" y="42322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7641" tIns="635773" rIns="547641" bIns="682197" numCol="1" spcCol="1270" anchor="ctr" anchorCtr="0">
              <a:noAutofit/>
            </a:bodyPr>
            <a:lstStyle/>
            <a:p>
              <a:pPr lvl="0" algn="ctr" defTabSz="488950">
                <a:lnSpc>
                  <a:spcPct val="90000"/>
                </a:lnSpc>
                <a:spcBef>
                  <a:spcPct val="0"/>
                </a:spcBef>
                <a:spcAft>
                  <a:spcPct val="35000"/>
                </a:spcAft>
              </a:pPr>
              <a:r>
                <a:rPr lang="en-US" sz="1100" kern="1200" dirty="0" smtClean="0"/>
                <a:t>Developmental</a:t>
              </a:r>
              <a:endParaRPr lang="en-US" sz="1100" kern="1200" dirty="0"/>
            </a:p>
          </p:txBody>
        </p:sp>
        <p:sp>
          <p:nvSpPr>
            <p:cNvPr id="8" name="Freeform 7"/>
            <p:cNvSpPr/>
            <p:nvPr/>
          </p:nvSpPr>
          <p:spPr>
            <a:xfrm>
              <a:off x="464119" y="3144632"/>
              <a:ext cx="1930541" cy="1930541"/>
            </a:xfrm>
            <a:custGeom>
              <a:avLst/>
              <a:gdLst>
                <a:gd name="connsiteX0" fmla="*/ 1444521 w 1930541"/>
                <a:gd name="connsiteY0" fmla="*/ 488957 h 1930541"/>
                <a:gd name="connsiteX1" fmla="*/ 1729342 w 1930541"/>
                <a:gd name="connsiteY1" fmla="*/ 403117 h 1930541"/>
                <a:gd name="connsiteX2" fmla="*/ 1834145 w 1930541"/>
                <a:gd name="connsiteY2" fmla="*/ 584642 h 1930541"/>
                <a:gd name="connsiteX3" fmla="*/ 1617396 w 1930541"/>
                <a:gd name="connsiteY3" fmla="*/ 788384 h 1930541"/>
                <a:gd name="connsiteX4" fmla="*/ 1617396 w 1930541"/>
                <a:gd name="connsiteY4" fmla="*/ 1142157 h 1930541"/>
                <a:gd name="connsiteX5" fmla="*/ 1834145 w 1930541"/>
                <a:gd name="connsiteY5" fmla="*/ 1345899 h 1930541"/>
                <a:gd name="connsiteX6" fmla="*/ 1729342 w 1930541"/>
                <a:gd name="connsiteY6" fmla="*/ 1527424 h 1930541"/>
                <a:gd name="connsiteX7" fmla="*/ 1444521 w 1930541"/>
                <a:gd name="connsiteY7" fmla="*/ 1441584 h 1930541"/>
                <a:gd name="connsiteX8" fmla="*/ 1138144 w 1930541"/>
                <a:gd name="connsiteY8" fmla="*/ 1618471 h 1930541"/>
                <a:gd name="connsiteX9" fmla="*/ 1070074 w 1930541"/>
                <a:gd name="connsiteY9" fmla="*/ 1908052 h 1930541"/>
                <a:gd name="connsiteX10" fmla="*/ 860467 w 1930541"/>
                <a:gd name="connsiteY10" fmla="*/ 1908052 h 1930541"/>
                <a:gd name="connsiteX11" fmla="*/ 792396 w 1930541"/>
                <a:gd name="connsiteY11" fmla="*/ 1618471 h 1930541"/>
                <a:gd name="connsiteX12" fmla="*/ 486019 w 1930541"/>
                <a:gd name="connsiteY12" fmla="*/ 1441584 h 1930541"/>
                <a:gd name="connsiteX13" fmla="*/ 201199 w 1930541"/>
                <a:gd name="connsiteY13" fmla="*/ 1527424 h 1930541"/>
                <a:gd name="connsiteX14" fmla="*/ 96396 w 1930541"/>
                <a:gd name="connsiteY14" fmla="*/ 1345899 h 1930541"/>
                <a:gd name="connsiteX15" fmla="*/ 313145 w 1930541"/>
                <a:gd name="connsiteY15" fmla="*/ 1142157 h 1930541"/>
                <a:gd name="connsiteX16" fmla="*/ 313145 w 1930541"/>
                <a:gd name="connsiteY16" fmla="*/ 788384 h 1930541"/>
                <a:gd name="connsiteX17" fmla="*/ 96396 w 1930541"/>
                <a:gd name="connsiteY17" fmla="*/ 584642 h 1930541"/>
                <a:gd name="connsiteX18" fmla="*/ 201199 w 1930541"/>
                <a:gd name="connsiteY18" fmla="*/ 403117 h 1930541"/>
                <a:gd name="connsiteX19" fmla="*/ 486020 w 1930541"/>
                <a:gd name="connsiteY19" fmla="*/ 488957 h 1930541"/>
                <a:gd name="connsiteX20" fmla="*/ 792397 w 1930541"/>
                <a:gd name="connsiteY20" fmla="*/ 312070 h 1930541"/>
                <a:gd name="connsiteX21" fmla="*/ 860467 w 1930541"/>
                <a:gd name="connsiteY21" fmla="*/ 22489 h 1930541"/>
                <a:gd name="connsiteX22" fmla="*/ 1070074 w 1930541"/>
                <a:gd name="connsiteY22" fmla="*/ 22489 h 1930541"/>
                <a:gd name="connsiteX23" fmla="*/ 1138145 w 1930541"/>
                <a:gd name="connsiteY23" fmla="*/ 312070 h 1930541"/>
                <a:gd name="connsiteX24" fmla="*/ 1444522 w 1930541"/>
                <a:gd name="connsiteY24" fmla="*/ 488957 h 1930541"/>
                <a:gd name="connsiteX25" fmla="*/ 1444521 w 1930541"/>
                <a:gd name="connsiteY25" fmla="*/ 488957 h 193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30541" h="1930541">
                  <a:moveTo>
                    <a:pt x="1444521" y="488957"/>
                  </a:moveTo>
                  <a:lnTo>
                    <a:pt x="1729342" y="403117"/>
                  </a:lnTo>
                  <a:lnTo>
                    <a:pt x="1834145" y="584642"/>
                  </a:lnTo>
                  <a:lnTo>
                    <a:pt x="1617396" y="788384"/>
                  </a:lnTo>
                  <a:cubicBezTo>
                    <a:pt x="1648815" y="904216"/>
                    <a:pt x="1648815" y="1026326"/>
                    <a:pt x="1617396" y="1142157"/>
                  </a:cubicBezTo>
                  <a:lnTo>
                    <a:pt x="1834145" y="1345899"/>
                  </a:lnTo>
                  <a:lnTo>
                    <a:pt x="1729342" y="1527424"/>
                  </a:lnTo>
                  <a:lnTo>
                    <a:pt x="1444521" y="1441584"/>
                  </a:lnTo>
                  <a:cubicBezTo>
                    <a:pt x="1359917" y="1526709"/>
                    <a:pt x="1254167" y="1587764"/>
                    <a:pt x="1138144" y="1618471"/>
                  </a:cubicBezTo>
                  <a:lnTo>
                    <a:pt x="1070074" y="1908052"/>
                  </a:lnTo>
                  <a:lnTo>
                    <a:pt x="860467" y="1908052"/>
                  </a:lnTo>
                  <a:lnTo>
                    <a:pt x="792396" y="1618471"/>
                  </a:lnTo>
                  <a:cubicBezTo>
                    <a:pt x="676373" y="1587765"/>
                    <a:pt x="570623" y="1526710"/>
                    <a:pt x="486019" y="1441584"/>
                  </a:cubicBezTo>
                  <a:lnTo>
                    <a:pt x="201199" y="1527424"/>
                  </a:lnTo>
                  <a:lnTo>
                    <a:pt x="96396" y="1345899"/>
                  </a:lnTo>
                  <a:lnTo>
                    <a:pt x="313145" y="1142157"/>
                  </a:lnTo>
                  <a:cubicBezTo>
                    <a:pt x="281726" y="1026325"/>
                    <a:pt x="281726" y="904215"/>
                    <a:pt x="313145" y="788384"/>
                  </a:cubicBezTo>
                  <a:lnTo>
                    <a:pt x="96396" y="584642"/>
                  </a:lnTo>
                  <a:lnTo>
                    <a:pt x="201199" y="403117"/>
                  </a:lnTo>
                  <a:lnTo>
                    <a:pt x="486020" y="488957"/>
                  </a:lnTo>
                  <a:cubicBezTo>
                    <a:pt x="570624" y="403832"/>
                    <a:pt x="676374" y="342777"/>
                    <a:pt x="792397" y="312070"/>
                  </a:cubicBezTo>
                  <a:lnTo>
                    <a:pt x="860467" y="22489"/>
                  </a:lnTo>
                  <a:lnTo>
                    <a:pt x="1070074" y="22489"/>
                  </a:lnTo>
                  <a:lnTo>
                    <a:pt x="1138145" y="312070"/>
                  </a:lnTo>
                  <a:cubicBezTo>
                    <a:pt x="1254168" y="342776"/>
                    <a:pt x="1359918" y="403831"/>
                    <a:pt x="1444522" y="488957"/>
                  </a:cubicBezTo>
                  <a:lnTo>
                    <a:pt x="1444521" y="48895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99990" tIns="502927" rIns="499990" bIns="502927" numCol="1" spcCol="1270" anchor="ctr" anchorCtr="0">
              <a:noAutofit/>
            </a:bodyPr>
            <a:lstStyle/>
            <a:p>
              <a:pPr lvl="0" algn="ctr" defTabSz="488950">
                <a:lnSpc>
                  <a:spcPct val="90000"/>
                </a:lnSpc>
                <a:spcBef>
                  <a:spcPct val="0"/>
                </a:spcBef>
                <a:spcAft>
                  <a:spcPct val="35000"/>
                </a:spcAft>
              </a:pPr>
              <a:r>
                <a:rPr lang="en-US" sz="1100" kern="1200" dirty="0" smtClean="0"/>
                <a:t>Supportive</a:t>
              </a:r>
              <a:endParaRPr lang="en-US" sz="1100" kern="1200" dirty="0"/>
            </a:p>
          </p:txBody>
        </p:sp>
        <p:sp>
          <p:nvSpPr>
            <p:cNvPr id="9" name="Freeform 8"/>
            <p:cNvSpPr/>
            <p:nvPr/>
          </p:nvSpPr>
          <p:spPr>
            <a:xfrm>
              <a:off x="1332861" y="1600199"/>
              <a:ext cx="2316650" cy="2316650"/>
            </a:xfrm>
            <a:custGeom>
              <a:avLst/>
              <a:gdLst>
                <a:gd name="connsiteX0" fmla="*/ 1415336 w 1891536"/>
                <a:gd name="connsiteY0" fmla="*/ 479078 h 1891536"/>
                <a:gd name="connsiteX1" fmla="*/ 1694402 w 1891536"/>
                <a:gd name="connsiteY1" fmla="*/ 394973 h 1891536"/>
                <a:gd name="connsiteX2" fmla="*/ 1797087 w 1891536"/>
                <a:gd name="connsiteY2" fmla="*/ 572830 h 1891536"/>
                <a:gd name="connsiteX3" fmla="*/ 1584717 w 1891536"/>
                <a:gd name="connsiteY3" fmla="*/ 772455 h 1891536"/>
                <a:gd name="connsiteX4" fmla="*/ 1584717 w 1891536"/>
                <a:gd name="connsiteY4" fmla="*/ 1119081 h 1891536"/>
                <a:gd name="connsiteX5" fmla="*/ 1797087 w 1891536"/>
                <a:gd name="connsiteY5" fmla="*/ 1318706 h 1891536"/>
                <a:gd name="connsiteX6" fmla="*/ 1694402 w 1891536"/>
                <a:gd name="connsiteY6" fmla="*/ 1496563 h 1891536"/>
                <a:gd name="connsiteX7" fmla="*/ 1415336 w 1891536"/>
                <a:gd name="connsiteY7" fmla="*/ 1412458 h 1891536"/>
                <a:gd name="connsiteX8" fmla="*/ 1115149 w 1891536"/>
                <a:gd name="connsiteY8" fmla="*/ 1585771 h 1891536"/>
                <a:gd name="connsiteX9" fmla="*/ 1048454 w 1891536"/>
                <a:gd name="connsiteY9" fmla="*/ 1869501 h 1891536"/>
                <a:gd name="connsiteX10" fmla="*/ 843082 w 1891536"/>
                <a:gd name="connsiteY10" fmla="*/ 1869501 h 1891536"/>
                <a:gd name="connsiteX11" fmla="*/ 776387 w 1891536"/>
                <a:gd name="connsiteY11" fmla="*/ 1585771 h 1891536"/>
                <a:gd name="connsiteX12" fmla="*/ 476200 w 1891536"/>
                <a:gd name="connsiteY12" fmla="*/ 1412458 h 1891536"/>
                <a:gd name="connsiteX13" fmla="*/ 197134 w 1891536"/>
                <a:gd name="connsiteY13" fmla="*/ 1496563 h 1891536"/>
                <a:gd name="connsiteX14" fmla="*/ 94449 w 1891536"/>
                <a:gd name="connsiteY14" fmla="*/ 1318706 h 1891536"/>
                <a:gd name="connsiteX15" fmla="*/ 306819 w 1891536"/>
                <a:gd name="connsiteY15" fmla="*/ 1119081 h 1891536"/>
                <a:gd name="connsiteX16" fmla="*/ 306819 w 1891536"/>
                <a:gd name="connsiteY16" fmla="*/ 772455 h 1891536"/>
                <a:gd name="connsiteX17" fmla="*/ 94449 w 1891536"/>
                <a:gd name="connsiteY17" fmla="*/ 572830 h 1891536"/>
                <a:gd name="connsiteX18" fmla="*/ 197134 w 1891536"/>
                <a:gd name="connsiteY18" fmla="*/ 394973 h 1891536"/>
                <a:gd name="connsiteX19" fmla="*/ 476200 w 1891536"/>
                <a:gd name="connsiteY19" fmla="*/ 479078 h 1891536"/>
                <a:gd name="connsiteX20" fmla="*/ 776387 w 1891536"/>
                <a:gd name="connsiteY20" fmla="*/ 305765 h 1891536"/>
                <a:gd name="connsiteX21" fmla="*/ 843082 w 1891536"/>
                <a:gd name="connsiteY21" fmla="*/ 22035 h 1891536"/>
                <a:gd name="connsiteX22" fmla="*/ 1048454 w 1891536"/>
                <a:gd name="connsiteY22" fmla="*/ 22035 h 1891536"/>
                <a:gd name="connsiteX23" fmla="*/ 1115149 w 1891536"/>
                <a:gd name="connsiteY23" fmla="*/ 305765 h 1891536"/>
                <a:gd name="connsiteX24" fmla="*/ 1415336 w 1891536"/>
                <a:gd name="connsiteY24" fmla="*/ 479078 h 189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91536" h="1891536">
                  <a:moveTo>
                    <a:pt x="1217481" y="478470"/>
                  </a:moveTo>
                  <a:lnTo>
                    <a:pt x="1419800" y="353165"/>
                  </a:lnTo>
                  <a:lnTo>
                    <a:pt x="1538371" y="471736"/>
                  </a:lnTo>
                  <a:lnTo>
                    <a:pt x="1413066" y="674055"/>
                  </a:lnTo>
                  <a:cubicBezTo>
                    <a:pt x="1461328" y="757058"/>
                    <a:pt x="1486611" y="851417"/>
                    <a:pt x="1486316" y="947430"/>
                  </a:cubicBezTo>
                  <a:lnTo>
                    <a:pt x="1695993" y="1059990"/>
                  </a:lnTo>
                  <a:lnTo>
                    <a:pt x="1652593" y="1221961"/>
                  </a:lnTo>
                  <a:lnTo>
                    <a:pt x="1414728" y="1214603"/>
                  </a:lnTo>
                  <a:cubicBezTo>
                    <a:pt x="1366977" y="1297901"/>
                    <a:pt x="1297901" y="1366977"/>
                    <a:pt x="1214603" y="1414728"/>
                  </a:cubicBezTo>
                  <a:lnTo>
                    <a:pt x="1221962" y="1652593"/>
                  </a:lnTo>
                  <a:lnTo>
                    <a:pt x="1059990" y="1695993"/>
                  </a:lnTo>
                  <a:lnTo>
                    <a:pt x="947430" y="1486317"/>
                  </a:lnTo>
                  <a:cubicBezTo>
                    <a:pt x="851416" y="1486612"/>
                    <a:pt x="757057" y="1461329"/>
                    <a:pt x="674055" y="1413066"/>
                  </a:cubicBezTo>
                  <a:lnTo>
                    <a:pt x="471736" y="1538371"/>
                  </a:lnTo>
                  <a:lnTo>
                    <a:pt x="353165" y="1419800"/>
                  </a:lnTo>
                  <a:lnTo>
                    <a:pt x="478470" y="1217481"/>
                  </a:lnTo>
                  <a:cubicBezTo>
                    <a:pt x="430208" y="1134478"/>
                    <a:pt x="404925" y="1040119"/>
                    <a:pt x="405220" y="944106"/>
                  </a:cubicBezTo>
                  <a:lnTo>
                    <a:pt x="195543" y="831546"/>
                  </a:lnTo>
                  <a:lnTo>
                    <a:pt x="238943" y="669575"/>
                  </a:lnTo>
                  <a:lnTo>
                    <a:pt x="476808" y="676933"/>
                  </a:lnTo>
                  <a:cubicBezTo>
                    <a:pt x="524559" y="593635"/>
                    <a:pt x="593635" y="524559"/>
                    <a:pt x="676933" y="476808"/>
                  </a:cubicBezTo>
                  <a:lnTo>
                    <a:pt x="669574" y="238943"/>
                  </a:lnTo>
                  <a:lnTo>
                    <a:pt x="831546" y="195543"/>
                  </a:lnTo>
                  <a:lnTo>
                    <a:pt x="944106" y="405219"/>
                  </a:lnTo>
                  <a:cubicBezTo>
                    <a:pt x="1040120" y="404924"/>
                    <a:pt x="1134479" y="430207"/>
                    <a:pt x="1217481" y="478470"/>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641396" tIns="641396" rIns="641397" bIns="641397" numCol="1" spcCol="1270" anchor="ctr" anchorCtr="0">
              <a:noAutofit/>
            </a:bodyPr>
            <a:lstStyle/>
            <a:p>
              <a:pPr lvl="0" algn="ctr" defTabSz="488950">
                <a:lnSpc>
                  <a:spcPct val="90000"/>
                </a:lnSpc>
                <a:spcBef>
                  <a:spcPct val="0"/>
                </a:spcBef>
                <a:spcAft>
                  <a:spcPct val="35000"/>
                </a:spcAft>
              </a:pPr>
              <a:r>
                <a:rPr lang="en-US" sz="1100" kern="1200" dirty="0" smtClean="0"/>
                <a:t>Managerial/ administrative</a:t>
              </a:r>
              <a:endParaRPr lang="en-US" sz="1100" kern="1200" dirty="0"/>
            </a:p>
          </p:txBody>
        </p:sp>
        <p:sp>
          <p:nvSpPr>
            <p:cNvPr id="10" name="Circular Arrow 9"/>
            <p:cNvSpPr/>
            <p:nvPr/>
          </p:nvSpPr>
          <p:spPr>
            <a:xfrm>
              <a:off x="1811437" y="3367508"/>
              <a:ext cx="3397752" cy="3397753"/>
            </a:xfrm>
            <a:prstGeom prst="circularArrow">
              <a:avLst>
                <a:gd name="adj1" fmla="val 4688"/>
                <a:gd name="adj2" fmla="val 299029"/>
                <a:gd name="adj3" fmla="val 2529438"/>
                <a:gd name="adj4" fmla="val 15832975"/>
                <a:gd name="adj5" fmla="val 5469"/>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Shape 10"/>
            <p:cNvSpPr/>
            <p:nvPr/>
          </p:nvSpPr>
          <p:spPr>
            <a:xfrm>
              <a:off x="122223" y="2714764"/>
              <a:ext cx="2468679" cy="2468679"/>
            </a:xfrm>
            <a:prstGeom prst="leftCircularArrow">
              <a:avLst>
                <a:gd name="adj1" fmla="val 6452"/>
                <a:gd name="adj2" fmla="val 429999"/>
                <a:gd name="adj3" fmla="val 10489124"/>
                <a:gd name="adj4" fmla="val 14837806"/>
                <a:gd name="adj5" fmla="val 752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Circular Arrow 11"/>
            <p:cNvSpPr/>
            <p:nvPr/>
          </p:nvSpPr>
          <p:spPr>
            <a:xfrm>
              <a:off x="1107886" y="1395727"/>
              <a:ext cx="2661733" cy="2661733"/>
            </a:xfrm>
            <a:prstGeom prst="circularArrow">
              <a:avLst>
                <a:gd name="adj1" fmla="val 5984"/>
                <a:gd name="adj2" fmla="val 394124"/>
                <a:gd name="adj3" fmla="val 13313824"/>
                <a:gd name="adj4" fmla="val 10508221"/>
                <a:gd name="adj5" fmla="val 6981"/>
              </a:avLst>
            </a:prstGeom>
            <a:solidFill>
              <a:schemeClr val="accent1"/>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grpSp>
    </p:spTree>
    <p:custDataLst>
      <p:tags r:id="rId1"/>
    </p:custDataLst>
    <p:extLst>
      <p:ext uri="{BB962C8B-B14F-4D97-AF65-F5344CB8AC3E}">
        <p14:creationId xmlns:p14="http://schemas.microsoft.com/office/powerpoint/2010/main" val="31311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indent="0" eaLnBrk="1" hangingPunct="1"/>
            <a:r>
              <a:rPr lang="en-US" altLang="en-US" b="0" dirty="0" smtClean="0"/>
              <a:t>Begin Your Plan</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704527089"/>
              </p:ext>
            </p:extLst>
          </p:nvPr>
        </p:nvGraphicFramePr>
        <p:xfrm>
          <a:off x="443345" y="1371600"/>
          <a:ext cx="82296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lded Corner 5"/>
          <p:cNvSpPr/>
          <p:nvPr/>
        </p:nvSpPr>
        <p:spPr>
          <a:xfrm>
            <a:off x="7848600" y="123799"/>
            <a:ext cx="685800" cy="838200"/>
          </a:xfrm>
          <a:prstGeom prst="foldedCorner">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smtClean="0">
                <a:solidFill>
                  <a:schemeClr val="tx1"/>
                </a:solidFill>
              </a:rPr>
              <a:t>P. Guide</a:t>
            </a:r>
            <a:endParaRPr lang="en-US" sz="1200" dirty="0">
              <a:solidFill>
                <a:schemeClr val="tx1"/>
              </a:solidFill>
            </a:endParaRPr>
          </a:p>
          <a:p>
            <a:pPr algn="ctr" fontAlgn="auto">
              <a:spcBef>
                <a:spcPts val="0"/>
              </a:spcBef>
              <a:spcAft>
                <a:spcPts val="0"/>
              </a:spcAft>
              <a:defRPr/>
            </a:pPr>
            <a:r>
              <a:rPr lang="en-US" sz="1200" dirty="0" smtClean="0">
                <a:solidFill>
                  <a:schemeClr val="tx1"/>
                </a:solidFill>
              </a:rPr>
              <a:t>77</a:t>
            </a:r>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4C4845"/>
                </a:solidFill>
              </a:rPr>
              <a:t>Debrief</a:t>
            </a:r>
            <a:endParaRPr lang="en-US" dirty="0">
              <a:solidFill>
                <a:srgbClr val="4C4845"/>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3"/>
          <p:cNvSpPr>
            <a:spLocks noGrp="1"/>
          </p:cNvSpPr>
          <p:nvPr>
            <p:ph type="ctrTitle"/>
          </p:nvPr>
        </p:nvSpPr>
        <p:spPr bwMode="auto">
          <a:extLst>
            <a:ext uri="{91240B29-F687-4F45-9708-019B960494DF}">
              <a14:hiddenLine xmlns:a14="http://schemas.microsoft.com/office/drawing/2010/main" w="50800">
                <a:solidFill>
                  <a:srgbClr val="2C928F"/>
                </a:solidFill>
                <a:miter lim="800000"/>
                <a:headEnd/>
                <a:tailEnd/>
              </a14:hiddenLine>
            </a:ext>
          </a:extLst>
        </p:spPr>
        <p:txBody>
          <a:bodyPr wrap="square" numCol="1" anchorCtr="0" compatLnSpc="1">
            <a:prstTxWarp prst="textNoShape">
              <a:avLst/>
            </a:prstTxWarp>
          </a:bodyPr>
          <a:lstStyle/>
          <a:p>
            <a:pPr eaLnBrk="1" hangingPunct="1"/>
            <a:r>
              <a:rPr altLang="en-US" sz="4400" dirty="0">
                <a:solidFill>
                  <a:srgbClr val="4C4845"/>
                </a:solidFill>
              </a:rPr>
              <a:t>Thank you!</a:t>
            </a:r>
          </a:p>
        </p:txBody>
      </p:sp>
      <p:sp>
        <p:nvSpPr>
          <p:cNvPr id="6" name="Rectangle 5">
            <a:hlinkClick r:id="rId3" action="ppaction://hlinksldjump"/>
          </p:cNvPr>
          <p:cNvSpPr/>
          <p:nvPr/>
        </p:nvSpPr>
        <p:spPr>
          <a:xfrm>
            <a:off x="0" y="6172200"/>
            <a:ext cx="114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bwMode="auto">
          <a:ln>
            <a:miter lim="800000"/>
            <a:headEnd/>
            <a:tailEnd/>
          </a:ln>
        </p:spPr>
        <p:txBody>
          <a:bodyPr wrap="square" numCol="1" anchorCtr="0" compatLnSpc="1">
            <a:prstTxWarp prst="textNoShape">
              <a:avLst/>
            </a:prstTxWarp>
          </a:bodyPr>
          <a:lstStyle/>
          <a:p>
            <a:pPr eaLnBrk="1" hangingPunct="1"/>
            <a:r>
              <a:rPr lang="en-US" altLang="en-US" b="0" dirty="0" smtClean="0"/>
              <a:t>Narrative</a:t>
            </a:r>
          </a:p>
        </p:txBody>
      </p:sp>
      <p:sp>
        <p:nvSpPr>
          <p:cNvPr id="155651" name="Text Placeholder 3"/>
          <p:cNvSpPr>
            <a:spLocks noGrp="1"/>
          </p:cNvSpPr>
          <p:nvPr>
            <p:ph type="body" idx="4294967295"/>
          </p:nvPr>
        </p:nvSpPr>
        <p:spPr bwMode="auto">
          <a:xfrm>
            <a:off x="474134" y="1420283"/>
            <a:ext cx="4497388" cy="639762"/>
          </a:xfrm>
        </p:spPr>
        <p:txBody>
          <a:bodyPr wrap="square" numCol="1" anchorCtr="0" compatLnSpc="1">
            <a:prstTxWarp prst="textNoShape">
              <a:avLst/>
            </a:prstTxWarp>
          </a:bodyPr>
          <a:lstStyle/>
          <a:p>
            <a:pPr algn="l" eaLnBrk="1" hangingPunct="1"/>
            <a:r>
              <a:rPr lang="en-US" altLang="en-US" sz="2000" dirty="0" smtClean="0"/>
              <a:t>Common Approach</a:t>
            </a:r>
          </a:p>
        </p:txBody>
      </p:sp>
      <p:sp>
        <p:nvSpPr>
          <p:cNvPr id="155652" name="Content Placeholder 4"/>
          <p:cNvSpPr>
            <a:spLocks noGrp="1"/>
          </p:cNvSpPr>
          <p:nvPr>
            <p:ph sz="half" idx="4294967295"/>
          </p:nvPr>
        </p:nvSpPr>
        <p:spPr bwMode="auto">
          <a:xfrm>
            <a:off x="474134" y="2060045"/>
            <a:ext cx="4268788" cy="3951288"/>
          </a:xfrm>
        </p:spPr>
        <p:txBody>
          <a:bodyPr wrap="square" numCol="1" anchor="t" anchorCtr="0" compatLnSpc="1">
            <a:prstTxWarp prst="textNoShape">
              <a:avLst/>
            </a:prstTxWarp>
          </a:bodyPr>
          <a:lstStyle/>
          <a:p>
            <a:pPr lvl="1">
              <a:buClr>
                <a:schemeClr val="tx1"/>
              </a:buClr>
              <a:buFont typeface="Verdana" panose="020B0604030504040204" pitchFamily="34" charset="0"/>
              <a:buChar char="•"/>
              <a:defRPr/>
            </a:pPr>
            <a:r>
              <a:rPr lang="en-US" altLang="en-US" sz="2000" dirty="0"/>
              <a:t>Chronological narrative</a:t>
            </a:r>
          </a:p>
          <a:p>
            <a:pPr lvl="1">
              <a:buClr>
                <a:schemeClr val="tx1"/>
              </a:buClr>
              <a:buFont typeface="Verdana" panose="020B0604030504040204" pitchFamily="34" charset="0"/>
              <a:buChar char="•"/>
              <a:defRPr/>
            </a:pPr>
            <a:endParaRPr lang="en-US" altLang="en-US" sz="2000" dirty="0"/>
          </a:p>
          <a:p>
            <a:pPr lvl="1">
              <a:buClr>
                <a:schemeClr val="tx1"/>
              </a:buClr>
              <a:buFont typeface="Verdana" panose="020B0604030504040204" pitchFamily="34" charset="0"/>
              <a:buChar char="•"/>
              <a:defRPr/>
            </a:pPr>
            <a:r>
              <a:rPr lang="en-US" altLang="en-US" sz="2000" dirty="0"/>
              <a:t>He said/she said</a:t>
            </a:r>
          </a:p>
          <a:p>
            <a:pPr lvl="1">
              <a:buClr>
                <a:schemeClr val="tx1"/>
              </a:buClr>
              <a:buFont typeface="Verdana" panose="020B0604030504040204" pitchFamily="34" charset="0"/>
              <a:buChar char="•"/>
              <a:defRPr/>
            </a:pPr>
            <a:endParaRPr lang="en-US" altLang="en-US" sz="2000" dirty="0"/>
          </a:p>
          <a:p>
            <a:pPr lvl="1">
              <a:buClr>
                <a:schemeClr val="tx1"/>
              </a:buClr>
              <a:buFont typeface="Verdana" panose="020B0604030504040204" pitchFamily="34" charset="0"/>
              <a:buChar char="•"/>
              <a:defRPr/>
            </a:pPr>
            <a:r>
              <a:rPr lang="en-US" altLang="en-US" sz="2000" dirty="0"/>
              <a:t>Unresolved contradictions</a:t>
            </a:r>
          </a:p>
          <a:p>
            <a:pPr lvl="1">
              <a:buClr>
                <a:schemeClr val="tx1"/>
              </a:buClr>
              <a:buFont typeface="Verdana" panose="020B0604030504040204" pitchFamily="34" charset="0"/>
              <a:buChar char="•"/>
              <a:defRPr/>
            </a:pPr>
            <a:endParaRPr lang="en-US" altLang="en-US" sz="2000" dirty="0"/>
          </a:p>
          <a:p>
            <a:pPr lvl="1">
              <a:buClr>
                <a:schemeClr val="tx1"/>
              </a:buClr>
              <a:buFont typeface="Verdana" panose="020B0604030504040204" pitchFamily="34" charset="0"/>
              <a:buChar char="•"/>
              <a:defRPr/>
            </a:pPr>
            <a:r>
              <a:rPr lang="en-US" altLang="en-US" sz="2000" dirty="0"/>
              <a:t>Missing links</a:t>
            </a:r>
          </a:p>
        </p:txBody>
      </p:sp>
      <p:sp>
        <p:nvSpPr>
          <p:cNvPr id="155653" name="Text Placeholder 5"/>
          <p:cNvSpPr>
            <a:spLocks noGrp="1"/>
          </p:cNvSpPr>
          <p:nvPr>
            <p:ph type="body" sz="quarter" idx="4294967295"/>
          </p:nvPr>
        </p:nvSpPr>
        <p:spPr bwMode="auto">
          <a:xfrm>
            <a:off x="4718756" y="1420283"/>
            <a:ext cx="4267200" cy="531812"/>
          </a:xfrm>
        </p:spPr>
        <p:txBody>
          <a:bodyPr wrap="square" numCol="1" anchorCtr="0" compatLnSpc="1">
            <a:prstTxWarp prst="textNoShape">
              <a:avLst/>
            </a:prstTxWarp>
          </a:bodyPr>
          <a:lstStyle/>
          <a:p>
            <a:pPr algn="l" eaLnBrk="1" hangingPunct="1"/>
            <a:r>
              <a:rPr lang="en-US" altLang="en-US" sz="2000" dirty="0" smtClean="0"/>
              <a:t>Suggested Approach</a:t>
            </a:r>
          </a:p>
        </p:txBody>
      </p:sp>
      <p:sp>
        <p:nvSpPr>
          <p:cNvPr id="149510" name="Content Placeholder 6"/>
          <p:cNvSpPr>
            <a:spLocks noGrp="1"/>
          </p:cNvSpPr>
          <p:nvPr>
            <p:ph sz="quarter" idx="4294967295"/>
          </p:nvPr>
        </p:nvSpPr>
        <p:spPr bwMode="auto">
          <a:xfrm>
            <a:off x="4724400" y="2060045"/>
            <a:ext cx="4419600" cy="4225925"/>
          </a:xfrm>
        </p:spPr>
        <p:txBody>
          <a:bodyPr wrap="square" numCol="1" anchor="t" anchorCtr="0" compatLnSpc="1">
            <a:prstTxWarp prst="textNoShape">
              <a:avLst/>
            </a:prstTxWarp>
            <a:normAutofit/>
          </a:bodyPr>
          <a:lstStyle/>
          <a:p>
            <a:pPr lvl="1">
              <a:buClr>
                <a:schemeClr val="tx1"/>
              </a:buClr>
              <a:buFont typeface="Verdana" panose="020B0604030504040204" pitchFamily="34" charset="0"/>
              <a:buChar char="•"/>
              <a:defRPr/>
            </a:pPr>
            <a:r>
              <a:rPr lang="en-US" sz="2000" dirty="0"/>
              <a:t>Summary sections</a:t>
            </a:r>
          </a:p>
          <a:p>
            <a:pPr marL="914400" lvl="1" indent="-457200" eaLnBrk="1" hangingPunct="1">
              <a:buClr>
                <a:schemeClr val="tx1"/>
              </a:buClr>
              <a:buFont typeface="Calibri" pitchFamily="34" charset="0"/>
              <a:buChar char="»"/>
              <a:defRPr/>
            </a:pPr>
            <a:r>
              <a:rPr lang="en-US" sz="2000" dirty="0" smtClean="0"/>
              <a:t>Screener narrative</a:t>
            </a:r>
          </a:p>
          <a:p>
            <a:pPr marL="914400" lvl="1" indent="-457200" eaLnBrk="1" hangingPunct="1">
              <a:buClr>
                <a:schemeClr val="tx1"/>
              </a:buClr>
              <a:buFont typeface="Calibri" pitchFamily="34" charset="0"/>
              <a:buChar char="»"/>
              <a:defRPr/>
            </a:pPr>
            <a:r>
              <a:rPr lang="en-US" sz="2000" dirty="0" smtClean="0"/>
              <a:t>Investigation summary</a:t>
            </a:r>
          </a:p>
          <a:p>
            <a:pPr marL="914400" lvl="1" indent="-457200" eaLnBrk="1" hangingPunct="1">
              <a:buClr>
                <a:schemeClr val="tx1"/>
              </a:buClr>
              <a:buFont typeface="Calibri" pitchFamily="34" charset="0"/>
              <a:buChar char="»"/>
              <a:defRPr/>
            </a:pPr>
            <a:r>
              <a:rPr lang="en-US" sz="2000" dirty="0" smtClean="0"/>
              <a:t>Court reports</a:t>
            </a:r>
          </a:p>
          <a:p>
            <a:pPr marL="914400" lvl="1" indent="-457200" eaLnBrk="1" hangingPunct="1">
              <a:buClr>
                <a:schemeClr val="tx1"/>
              </a:buClr>
              <a:buFont typeface="Calibri" pitchFamily="34" charset="0"/>
              <a:buChar char="»"/>
              <a:defRPr/>
            </a:pPr>
            <a:r>
              <a:rPr lang="en-US" sz="2000" dirty="0" smtClean="0"/>
              <a:t>Template contact note</a:t>
            </a:r>
          </a:p>
          <a:p>
            <a:pPr marL="688975" lvl="1" indent="-231775" eaLnBrk="1" hangingPunct="1">
              <a:buClr>
                <a:schemeClr val="tx1"/>
              </a:buClr>
              <a:buFont typeface="Calibri" pitchFamily="34" charset="0"/>
              <a:buChar char="»"/>
              <a:defRPr/>
            </a:pPr>
            <a:endParaRPr lang="en-US" sz="2000" dirty="0" smtClean="0"/>
          </a:p>
          <a:p>
            <a:pPr lvl="1">
              <a:buClr>
                <a:schemeClr val="tx1"/>
              </a:buClr>
              <a:buFont typeface="Verdana" panose="020B0604030504040204" pitchFamily="34" charset="0"/>
              <a:buChar char="•"/>
              <a:defRPr/>
            </a:pPr>
            <a:r>
              <a:rPr lang="en-US" sz="2000" dirty="0"/>
              <a:t>Explain item scores</a:t>
            </a:r>
          </a:p>
          <a:p>
            <a:pPr lvl="1">
              <a:buClr>
                <a:schemeClr val="tx1"/>
              </a:buClr>
              <a:buFont typeface="Verdana" panose="020B0604030504040204" pitchFamily="34" charset="0"/>
              <a:buChar char="•"/>
              <a:defRPr/>
            </a:pPr>
            <a:endParaRPr lang="en-US" sz="2000" dirty="0"/>
          </a:p>
          <a:p>
            <a:pPr lvl="1">
              <a:buClr>
                <a:schemeClr val="tx1"/>
              </a:buClr>
              <a:buFont typeface="Verdana" panose="020B0604030504040204" pitchFamily="34" charset="0"/>
              <a:buChar char="•"/>
              <a:defRPr/>
            </a:pPr>
            <a:r>
              <a:rPr lang="en-US" sz="2000" dirty="0"/>
              <a:t>Include family engagement efforts</a:t>
            </a:r>
          </a:p>
          <a:p>
            <a:pPr lvl="1">
              <a:buClr>
                <a:schemeClr val="tx1"/>
              </a:buClr>
              <a:buFont typeface="Verdana" panose="020B0604030504040204" pitchFamily="34" charset="0"/>
              <a:buChar char="•"/>
              <a:defRPr/>
            </a:pPr>
            <a:endParaRPr lang="en-US" sz="2000" dirty="0"/>
          </a:p>
          <a:p>
            <a:pPr lvl="1">
              <a:buClr>
                <a:schemeClr val="tx1"/>
              </a:buClr>
              <a:buFont typeface="Verdana" panose="020B0604030504040204" pitchFamily="34" charset="0"/>
              <a:buChar char="•"/>
              <a:defRPr/>
            </a:pPr>
            <a:r>
              <a:rPr lang="en-US" sz="2000" dirty="0"/>
              <a:t>Omit unnecessary information</a:t>
            </a:r>
          </a:p>
        </p:txBody>
      </p:sp>
      <p:sp>
        <p:nvSpPr>
          <p:cNvPr id="8" name="Action Button: Return 7">
            <a:hlinkClick r:id="rId3" action="ppaction://hlinksldjump" highlightClick="1"/>
          </p:cNvPr>
          <p:cNvSpPr/>
          <p:nvPr/>
        </p:nvSpPr>
        <p:spPr>
          <a:xfrm>
            <a:off x="8534400" y="6019800"/>
            <a:ext cx="457200" cy="4572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4C4845"/>
                </a:solidFill>
              </a:rPr>
              <a:t>Sharing SDM</a:t>
            </a:r>
            <a:r>
              <a:rPr lang="en-US" sz="2400" baseline="30000" dirty="0" smtClean="0">
                <a:solidFill>
                  <a:srgbClr val="4C4845"/>
                </a:solidFill>
              </a:rPr>
              <a:t>®</a:t>
            </a:r>
            <a:r>
              <a:rPr lang="en-US" sz="2400" dirty="0" smtClean="0">
                <a:solidFill>
                  <a:srgbClr val="4C4845"/>
                </a:solidFill>
              </a:rPr>
              <a:t> Assessments </a:t>
            </a:r>
            <a:r>
              <a:rPr lang="en-US" sz="2400" dirty="0">
                <a:solidFill>
                  <a:srgbClr val="4C4845"/>
                </a:solidFill>
              </a:rPr>
              <a:t>W</a:t>
            </a:r>
            <a:r>
              <a:rPr lang="en-US" sz="2400" dirty="0" smtClean="0">
                <a:solidFill>
                  <a:srgbClr val="4C4845"/>
                </a:solidFill>
              </a:rPr>
              <a:t>ith Families</a:t>
            </a:r>
            <a:endParaRPr lang="en-US" sz="2400" dirty="0">
              <a:solidFill>
                <a:srgbClr val="4C4845"/>
              </a:solidFill>
            </a:endParaRPr>
          </a:p>
        </p:txBody>
      </p:sp>
      <p:sp>
        <p:nvSpPr>
          <p:cNvPr id="3" name="Text Placeholder 2"/>
          <p:cNvSpPr>
            <a:spLocks noGrp="1"/>
          </p:cNvSpPr>
          <p:nvPr>
            <p:ph type="body" sz="quarter" idx="3"/>
          </p:nvPr>
        </p:nvSpPr>
        <p:spPr>
          <a:xfrm>
            <a:off x="457200" y="1447800"/>
            <a:ext cx="6849860" cy="430840"/>
          </a:xfrm>
        </p:spPr>
        <p:txBody>
          <a:bodyPr/>
          <a:lstStyle/>
          <a:p>
            <a:r>
              <a:rPr lang="en-US" dirty="0" smtClean="0"/>
              <a:t>Encourage caseworkers to:</a:t>
            </a:r>
            <a:endParaRPr lang="en-US" dirty="0"/>
          </a:p>
        </p:txBody>
      </p:sp>
      <p:sp>
        <p:nvSpPr>
          <p:cNvPr id="4" name="Content Placeholder 3"/>
          <p:cNvSpPr>
            <a:spLocks noGrp="1"/>
          </p:cNvSpPr>
          <p:nvPr>
            <p:ph sz="quarter" idx="4"/>
          </p:nvPr>
        </p:nvSpPr>
        <p:spPr>
          <a:xfrm>
            <a:off x="457201" y="1878640"/>
            <a:ext cx="6849860" cy="3965469"/>
          </a:xfrm>
        </p:spPr>
        <p:txBody>
          <a:bodyPr/>
          <a:lstStyle/>
          <a:p>
            <a:pPr marL="914400" lvl="1">
              <a:buFont typeface="Verdana" panose="020B0604030504040204" pitchFamily="34" charset="0"/>
              <a:buChar char="•"/>
            </a:pPr>
            <a:r>
              <a:rPr lang="en-US" sz="2000" dirty="0" smtClean="0">
                <a:solidFill>
                  <a:schemeClr val="tx1"/>
                </a:solidFill>
              </a:rPr>
              <a:t>Use SDM assessments to prepare for interviews and family team meetings to ensure the gathering of information relevant to a key decision point.</a:t>
            </a:r>
          </a:p>
          <a:p>
            <a:pPr marL="914400" indent="-457200">
              <a:buFont typeface="Verdana" panose="020B0604030504040204" pitchFamily="34" charset="0"/>
              <a:buChar char="•"/>
            </a:pPr>
            <a:endParaRPr lang="en-US" sz="2000" dirty="0">
              <a:solidFill>
                <a:schemeClr val="tx1"/>
              </a:solidFill>
            </a:endParaRPr>
          </a:p>
          <a:p>
            <a:pPr marL="914400" lvl="1">
              <a:buFont typeface="Verdana" panose="020B0604030504040204" pitchFamily="34" charset="0"/>
              <a:buChar char="•"/>
            </a:pPr>
            <a:r>
              <a:rPr lang="en-US" sz="2000" dirty="0" smtClean="0">
                <a:solidFill>
                  <a:schemeClr val="tx1"/>
                </a:solidFill>
              </a:rPr>
              <a:t>Share the purpose, structure, and results of the SDM assessments (not the tools themselves) with family members to support shared understanding, decision making, and planning.</a:t>
            </a:r>
            <a:endParaRPr lang="en-US" sz="2000" dirty="0">
              <a:solidFill>
                <a:schemeClr val="tx1"/>
              </a:solidFill>
            </a:endParaRPr>
          </a:p>
        </p:txBody>
      </p:sp>
    </p:spTree>
    <p:extLst>
      <p:ext uri="{BB962C8B-B14F-4D97-AF65-F5344CB8AC3E}">
        <p14:creationId xmlns:p14="http://schemas.microsoft.com/office/powerpoint/2010/main" val="2550731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4C4845"/>
                </a:solidFill>
              </a:rPr>
              <a:t>T</a:t>
            </a:r>
            <a:r>
              <a:rPr lang="en-US" sz="2400" dirty="0" smtClean="0">
                <a:solidFill>
                  <a:srgbClr val="4C4845"/>
                </a:solidFill>
              </a:rPr>
              <a:t>hings to Try</a:t>
            </a:r>
            <a:endParaRPr lang="en-US" sz="2400" dirty="0">
              <a:solidFill>
                <a:srgbClr val="4C4845"/>
              </a:solidFill>
            </a:endParaRPr>
          </a:p>
        </p:txBody>
      </p:sp>
      <p:sp>
        <p:nvSpPr>
          <p:cNvPr id="4" name="Content Placeholder 3"/>
          <p:cNvSpPr>
            <a:spLocks noGrp="1"/>
          </p:cNvSpPr>
          <p:nvPr>
            <p:ph sz="quarter" idx="4"/>
          </p:nvPr>
        </p:nvSpPr>
        <p:spPr>
          <a:xfrm>
            <a:off x="457200" y="1371600"/>
            <a:ext cx="7463043" cy="4754563"/>
          </a:xfrm>
        </p:spPr>
        <p:txBody>
          <a:bodyPr/>
          <a:lstStyle/>
          <a:p>
            <a:pPr lvl="1">
              <a:buFont typeface="Verdana" panose="020B0604030504040204" pitchFamily="34" charset="0"/>
              <a:buChar char="•"/>
            </a:pPr>
            <a:r>
              <a:rPr lang="en-US" sz="2000" dirty="0" smtClean="0">
                <a:solidFill>
                  <a:schemeClr val="tx1"/>
                </a:solidFill>
              </a:rPr>
              <a:t>Work </a:t>
            </a:r>
            <a:r>
              <a:rPr lang="en-US" sz="2000" dirty="0">
                <a:solidFill>
                  <a:schemeClr val="tx1"/>
                </a:solidFill>
              </a:rPr>
              <a:t>with a caseworker to prepare for an interview, family </a:t>
            </a:r>
            <a:r>
              <a:rPr lang="en-US" sz="2000" dirty="0" smtClean="0">
                <a:solidFill>
                  <a:schemeClr val="tx1"/>
                </a:solidFill>
              </a:rPr>
              <a:t>meeting, </a:t>
            </a:r>
            <a:r>
              <a:rPr lang="en-US" sz="2000" dirty="0">
                <a:solidFill>
                  <a:schemeClr val="tx1"/>
                </a:solidFill>
              </a:rPr>
              <a:t>or monthly contact using an SDM assessment.</a:t>
            </a:r>
          </a:p>
          <a:p>
            <a:pPr marL="463550" indent="-463550">
              <a:buFont typeface="Verdana" panose="020B0604030504040204" pitchFamily="34" charset="0"/>
              <a:buChar char="•"/>
            </a:pPr>
            <a:endParaRPr lang="en-US" sz="2000" dirty="0" smtClean="0">
              <a:solidFill>
                <a:schemeClr val="tx1"/>
              </a:solidFill>
            </a:endParaRPr>
          </a:p>
          <a:p>
            <a:pPr lvl="1">
              <a:buFont typeface="Verdana" panose="020B0604030504040204" pitchFamily="34" charset="0"/>
              <a:buChar char="•"/>
            </a:pPr>
            <a:r>
              <a:rPr lang="en-US" sz="2000" dirty="0" smtClean="0">
                <a:solidFill>
                  <a:schemeClr val="tx1"/>
                </a:solidFill>
              </a:rPr>
              <a:t>Coach/role-play with a caseworker about how to explain the purpose and process of assessment at key decision points.</a:t>
            </a:r>
          </a:p>
          <a:p>
            <a:pPr marL="463550" indent="-463550">
              <a:buFont typeface="Verdana" panose="020B0604030504040204" pitchFamily="34" charset="0"/>
              <a:buChar char="•"/>
            </a:pPr>
            <a:endParaRPr lang="en-US" sz="2000" dirty="0">
              <a:solidFill>
                <a:schemeClr val="tx1"/>
              </a:solidFill>
            </a:endParaRPr>
          </a:p>
          <a:p>
            <a:pPr lvl="1">
              <a:buFont typeface="Verdana" panose="020B0604030504040204" pitchFamily="34" charset="0"/>
              <a:buChar char="•"/>
            </a:pPr>
            <a:r>
              <a:rPr lang="en-US" sz="2000" dirty="0" smtClean="0">
                <a:solidFill>
                  <a:schemeClr val="tx1"/>
                </a:solidFill>
              </a:rPr>
              <a:t>Coach/role-play with a caseworker about strategies for explaining results of an SDM assessment.</a:t>
            </a:r>
          </a:p>
        </p:txBody>
      </p:sp>
    </p:spTree>
    <p:extLst>
      <p:ext uri="{BB962C8B-B14F-4D97-AF65-F5344CB8AC3E}">
        <p14:creationId xmlns:p14="http://schemas.microsoft.com/office/powerpoint/2010/main" val="26260428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for reports.potx" id="{F960934B-10A1-44F2-A6CD-CCA2D4A726F6}" vid="{FCD2FFB1-CC94-4B14-A4E7-84BA49F882E5}"/>
    </a:ext>
  </a:extLst>
</a:theme>
</file>

<file path=ppt/theme/theme2.xml><?xml version="1.0" encoding="utf-8"?>
<a:theme xmlns:a="http://schemas.openxmlformats.org/drawingml/2006/main" name="1_CRC-ppt-template_eeh_smf">
  <a:themeElements>
    <a:clrScheme name="Custom 1">
      <a:dk1>
        <a:srgbClr val="4C4845"/>
      </a:dk1>
      <a:lt1>
        <a:sysClr val="window" lastClr="FFFFFF"/>
      </a:lt1>
      <a:dk2>
        <a:srgbClr val="0085BA"/>
      </a:dk2>
      <a:lt2>
        <a:srgbClr val="EEECE1"/>
      </a:lt2>
      <a:accent1>
        <a:srgbClr val="D8701C"/>
      </a:accent1>
      <a:accent2>
        <a:srgbClr val="8CB533"/>
      </a:accent2>
      <a:accent3>
        <a:srgbClr val="0085BA"/>
      </a:accent3>
      <a:accent4>
        <a:srgbClr val="9E015D"/>
      </a:accent4>
      <a:accent5>
        <a:srgbClr val="427F11"/>
      </a:accent5>
      <a:accent6>
        <a:srgbClr val="DDCA29"/>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theme>
</file>

<file path=ppt/theme/theme3.xml><?xml version="1.0" encoding="utf-8"?>
<a:theme xmlns:a="http://schemas.openxmlformats.org/drawingml/2006/main" name="2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id="{770805F2-E990-446C-AF69-6927861D2937}" vid="{5193DFF5-6A00-4EC7-A54B-D866A9CA7953}"/>
    </a:ext>
  </a:extLst>
</a:theme>
</file>

<file path=ppt/theme/theme4.xml><?xml version="1.0" encoding="utf-8"?>
<a:theme xmlns:a="http://schemas.openxmlformats.org/drawingml/2006/main" name="3_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for reports.potx" id="{F960934B-10A1-44F2-A6CD-CCA2D4A726F6}" vid="{FCD2FFB1-CC94-4B14-A4E7-84BA49F882E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A2654A26DFA94BBF3672869BDF6BA2" ma:contentTypeVersion="3" ma:contentTypeDescription="Create a new document." ma:contentTypeScope="" ma:versionID="7c7912bc05ef821b4623d41e4d74ca53">
  <xsd:schema xmlns:xsd="http://www.w3.org/2001/XMLSchema" xmlns:xs="http://www.w3.org/2001/XMLSchema" xmlns:p="http://schemas.microsoft.com/office/2006/metadata/properties" xmlns:ns2="d5bbcda5-9f81-4e55-b91d-6cced3bd074a" xmlns:ns3="c3547a0c-3ee8-4157-882d-cdafbcec9925" xmlns:ns4="1966d3f9-b4fe-4c7b-99d8-d15794cf76cd" targetNamespace="http://schemas.microsoft.com/office/2006/metadata/properties" ma:root="true" ma:fieldsID="efd389ce4772bfbb43e29e9f78e36bb3" ns2:_="" ns3:_="" ns4:_="">
    <xsd:import namespace="d5bbcda5-9f81-4e55-b91d-6cced3bd074a"/>
    <xsd:import namespace="c3547a0c-3ee8-4157-882d-cdafbcec9925"/>
    <xsd:import namespace="1966d3f9-b4fe-4c7b-99d8-d15794cf76c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bcda5-9f81-4e55-b91d-6cced3bd07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547a0c-3ee8-4157-882d-cdafbcec99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66d3f9-b4fe-4c7b-99d8-d15794cf76cd"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SharedWithUsers xmlns="c3547a0c-3ee8-4157-882d-cdafbcec9925">
      <UserInfo>
        <DisplayName/>
        <AccountId xsi:nil="true"/>
        <AccountType/>
      </UserInfo>
    </SharedWithUsers>
    <_dlc_DocId xmlns="d5bbcda5-9f81-4e55-b91d-6cced3bd074a">TETNCUDUKCZU-311-1409</_dlc_DocId>
    <_dlc_DocIdUrl xmlns="d5bbcda5-9f81-4e55-b91d-6cced3bd074a">
      <Url>https://nccd.sharepoint.com/crc_programs/sdm/543/_layouts/15/DocIdRedir.aspx?ID=TETNCUDUKCZU-311-1409</Url>
      <Description>TETNCUDUKCZU-311-1409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66DDE719-B98F-4693-826B-DFBF226E8F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bcda5-9f81-4e55-b91d-6cced3bd074a"/>
    <ds:schemaRef ds:uri="c3547a0c-3ee8-4157-882d-cdafbcec9925"/>
    <ds:schemaRef ds:uri="1966d3f9-b4fe-4c7b-99d8-d15794cf7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9FD26C-C6A4-4912-91FA-36928FF6D6A7}">
  <ds:schemaRefs>
    <ds:schemaRef ds:uri="http://schemas.microsoft.com/sharepoint/events"/>
  </ds:schemaRefs>
</ds:datastoreItem>
</file>

<file path=customXml/itemProps3.xml><?xml version="1.0" encoding="utf-8"?>
<ds:datastoreItem xmlns:ds="http://schemas.openxmlformats.org/officeDocument/2006/customXml" ds:itemID="{DC4654C6-6E39-41C0-9DB3-2340B7899A29}">
  <ds:schemaRefs>
    <ds:schemaRef ds:uri="d5bbcda5-9f81-4e55-b91d-6cced3bd074a"/>
    <ds:schemaRef ds:uri="c3547a0c-3ee8-4157-882d-cdafbcec9925"/>
    <ds:schemaRef ds:uri="http://schemas.microsoft.com/office/2006/documentManagement/types"/>
    <ds:schemaRef ds:uri="http://purl.org/dc/terms/"/>
    <ds:schemaRef ds:uri="http://www.w3.org/XML/1998/namespace"/>
    <ds:schemaRef ds:uri="1966d3f9-b4fe-4c7b-99d8-d15794cf76cd"/>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7A0047BD-9969-4EFB-809F-61E73714C3E0}">
  <ds:schemaRefs>
    <ds:schemaRef ds:uri="http://schemas.microsoft.com/sharepoint/v3/contenttype/forms"/>
  </ds:schemaRefs>
</ds:datastoreItem>
</file>

<file path=customXml/itemProps5.xml><?xml version="1.0" encoding="utf-8"?>
<ds:datastoreItem xmlns:ds="http://schemas.openxmlformats.org/officeDocument/2006/customXml" ds:itemID="{CDFAF9A9-E3D4-40DD-9AE1-5826608CD5F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CRC-ppt-template%20for%20reports</Template>
  <TotalTime>9634</TotalTime>
  <Words>6797</Words>
  <Application>Microsoft Office PowerPoint</Application>
  <PresentationFormat>On-screen Show (4:3)</PresentationFormat>
  <Paragraphs>967</Paragraphs>
  <Slides>73</Slides>
  <Notes>71</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73</vt:i4>
      </vt:variant>
    </vt:vector>
  </HeadingPairs>
  <TitlesOfParts>
    <vt:vector size="89" baseType="lpstr">
      <vt:lpstr>MS PGothic</vt:lpstr>
      <vt:lpstr>MS PGothic</vt:lpstr>
      <vt:lpstr>Arial</vt:lpstr>
      <vt:lpstr>Calibri</vt:lpstr>
      <vt:lpstr>Gill Sans</vt:lpstr>
      <vt:lpstr>Lucida Sans Unicode</vt:lpstr>
      <vt:lpstr>Myriad Pro</vt:lpstr>
      <vt:lpstr>Tahoma</vt:lpstr>
      <vt:lpstr>Times New Roman</vt:lpstr>
      <vt:lpstr>Verdana</vt:lpstr>
      <vt:lpstr>Wingdings</vt:lpstr>
      <vt:lpstr>ヒラギノ角ゴ ProN W3</vt:lpstr>
      <vt:lpstr>CRC-ppt-template_eeh_smf</vt:lpstr>
      <vt:lpstr>1_CRC-ppt-template_eeh_smf</vt:lpstr>
      <vt:lpstr>2_CRC-ppt-template_eeh_smf</vt:lpstr>
      <vt:lpstr>3_CRC-ppt-template_eeh_smf</vt:lpstr>
      <vt:lpstr>California Structured Decision Making® Model Advanced Supervisor Training</vt:lpstr>
      <vt:lpstr>Training Goals</vt:lpstr>
      <vt:lpstr>Key Themes of Supervising SDM® Practice</vt:lpstr>
      <vt:lpstr>Roundtable</vt:lpstr>
      <vt:lpstr>SDM® Tips</vt:lpstr>
      <vt:lpstr>Process of Implementation</vt:lpstr>
      <vt:lpstr>Focus of Supervision and SDM® Practice</vt:lpstr>
      <vt:lpstr>Sharing SDM® Assessments With Families</vt:lpstr>
      <vt:lpstr>Things to Try</vt:lpstr>
      <vt:lpstr>The “Voice of SDM®” in Group Supervision and Case Consultation</vt:lpstr>
      <vt:lpstr>Critical Role of the Supervisor in Group Supervision</vt:lpstr>
      <vt:lpstr>What is group supervision?</vt:lpstr>
      <vt:lpstr>A Dialogue Structure for Any Conversation</vt:lpstr>
      <vt:lpstr>PowerPoint Presentation</vt:lpstr>
      <vt:lpstr>Exercise</vt:lpstr>
      <vt:lpstr>Key Supervisory Strategies to Support Safety Planning Skills </vt:lpstr>
      <vt:lpstr>Essential Elements of a Well-Written Safety Plan</vt:lpstr>
      <vt:lpstr>Hot Spots in Safety Plans</vt:lpstr>
      <vt:lpstr>A Look at Two Safety Plans</vt:lpstr>
      <vt:lpstr>The SDM® FSNA Informs Case Planning</vt:lpstr>
      <vt:lpstr>Explain the FSNA to the Family</vt:lpstr>
      <vt:lpstr>Steps for Developing a Case Plan</vt:lpstr>
      <vt:lpstr>Supporting Use of the SDM® Model in Ongoing Casework</vt:lpstr>
      <vt:lpstr>Working With Families During Reunification</vt:lpstr>
      <vt:lpstr>Orienting Families to the Reunification Process</vt:lpstr>
      <vt:lpstr>Staying Focused: The SDM® Connection</vt:lpstr>
      <vt:lpstr>Critical Case Reviews</vt:lpstr>
      <vt:lpstr>Prompts for Critical Case Review</vt:lpstr>
      <vt:lpstr>Types of Critical Case Reviews</vt:lpstr>
      <vt:lpstr>Incorporating SDM® Assessments Into  Critical Case Reviews</vt:lpstr>
      <vt:lpstr>Steps</vt:lpstr>
      <vt:lpstr>Referral Segment</vt:lpstr>
      <vt:lpstr>Case Segment</vt:lpstr>
      <vt:lpstr>Tips</vt:lpstr>
      <vt:lpstr>Critical Case Review</vt:lpstr>
      <vt:lpstr>Critical Case Review Handout</vt:lpstr>
      <vt:lpstr>Debrief</vt:lpstr>
      <vt:lpstr>California Structured Decision Making® Model Advanced Supervisor Training</vt:lpstr>
      <vt:lpstr>Roundtable</vt:lpstr>
      <vt:lpstr>Supervisory Case Reading </vt:lpstr>
      <vt:lpstr>Continuum of Quality Assurance Opportunities</vt:lpstr>
      <vt:lpstr>Supervisory Case Reading Goals</vt:lpstr>
      <vt:lpstr>Supervisory Case Reading Objectives</vt:lpstr>
      <vt:lpstr>Using Case Reading Results</vt:lpstr>
      <vt:lpstr>Not One More Thing!</vt:lpstr>
      <vt:lpstr>The Basic Questions</vt:lpstr>
      <vt:lpstr>Case Reading Considerations</vt:lpstr>
      <vt:lpstr>An Opportunity to Notice Integrated Practices</vt:lpstr>
      <vt:lpstr>What part do you read?</vt:lpstr>
      <vt:lpstr>The Fine Print</vt:lpstr>
      <vt:lpstr>The Fine Print</vt:lpstr>
      <vt:lpstr>The Fine Print</vt:lpstr>
      <vt:lpstr>The Fine Print</vt:lpstr>
      <vt:lpstr>The Fine Print</vt:lpstr>
      <vt:lpstr>Using Results</vt:lpstr>
      <vt:lpstr>More Case Reading Ideas</vt:lpstr>
      <vt:lpstr>Random Selection</vt:lpstr>
      <vt:lpstr>Case Reading Practice</vt:lpstr>
      <vt:lpstr>Case 1: Conseco</vt:lpstr>
      <vt:lpstr>Debrief</vt:lpstr>
      <vt:lpstr>Case 2: Harding</vt:lpstr>
      <vt:lpstr>Debrief</vt:lpstr>
      <vt:lpstr>My Unit’s Plan</vt:lpstr>
      <vt:lpstr>We All Need Plans</vt:lpstr>
      <vt:lpstr>Layer 1</vt:lpstr>
      <vt:lpstr>Layer 2</vt:lpstr>
      <vt:lpstr>Layer 3</vt:lpstr>
      <vt:lpstr>Layer 4</vt:lpstr>
      <vt:lpstr>My Unit’s Plan</vt:lpstr>
      <vt:lpstr>Begin Your Plan</vt:lpstr>
      <vt:lpstr>Debrief</vt:lpstr>
      <vt:lpstr>Thank you!</vt:lpstr>
      <vt:lpstr>Narrative</vt:lpstr>
    </vt:vector>
  </TitlesOfParts>
  <Company>NCCD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California’s  Structured Decision Making Model Advanced Supervisor Training</dc:title>
  <dc:creator>Kathy Park</dc:creator>
  <cp:lastModifiedBy>Amy Fry</cp:lastModifiedBy>
  <cp:revision>457</cp:revision>
  <dcterms:created xsi:type="dcterms:W3CDTF">2008-10-06T16:51:40Z</dcterms:created>
  <dcterms:modified xsi:type="dcterms:W3CDTF">2016-02-18T18:25:13Z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CCDOfficeTaxHTField0">
    <vt:lpwstr>Madison|3dd15d7c-466b-4f2e-a1e7-1efea7a709d1</vt:lpwstr>
  </property>
  <property fmtid="{D5CDD505-2E9C-101B-9397-08002B2CF9AE}" pid="3" name="TaxCatchAll">
    <vt:lpwstr>324;#Madison|3dd15d7c-466b-4f2e-a1e7-1efea7a709d1;#698;#543|a131d98c-e2a3-4569-aab7-809f78c1fe05</vt:lpwstr>
  </property>
  <property fmtid="{D5CDD505-2E9C-101B-9397-08002B2CF9AE}" pid="4" name="_dlc_DocId">
    <vt:lpwstr>XX2FA75TKVU7-20-3643</vt:lpwstr>
  </property>
  <property fmtid="{D5CDD505-2E9C-101B-9397-08002B2CF9AE}" pid="5" name="_dlc_DocIdItemGuid">
    <vt:lpwstr>d4583604-5388-4e48-95d4-c64f856fa622</vt:lpwstr>
  </property>
  <property fmtid="{D5CDD505-2E9C-101B-9397-08002B2CF9AE}" pid="6" name="_dlc_DocIdUrl">
    <vt:lpwstr>https://nccd.sharepoint.com/crc_programs/sdm/543/_layouts/15/DocIdRedir.aspx?ID=XX2FA75TKVU7-20-3643, XX2FA75TKVU7-20-3643</vt:lpwstr>
  </property>
  <property fmtid="{D5CDD505-2E9C-101B-9397-08002B2CF9AE}" pid="7" name="State">
    <vt:lpwstr>California</vt:lpwstr>
  </property>
  <property fmtid="{D5CDD505-2E9C-101B-9397-08002B2CF9AE}" pid="8" name="NCCDOffice">
    <vt:lpwstr>324;#Madison|3dd15d7c-466b-4f2e-a1e7-1efea7a709d1</vt:lpwstr>
  </property>
  <property fmtid="{D5CDD505-2E9C-101B-9397-08002B2CF9AE}" pid="9" name="ProjNumber">
    <vt:lpwstr>543</vt:lpwstr>
  </property>
  <property fmtid="{D5CDD505-2E9C-101B-9397-08002B2CF9AE}" pid="10" name="SourcePath">
    <vt:lpwstr>Projects/USA/California/543/Advanced training/Supervisor/</vt:lpwstr>
  </property>
  <property fmtid="{D5CDD505-2E9C-101B-9397-08002B2CF9AE}" pid="11" name="ContentTypeId">
    <vt:lpwstr>0x0101009FA2654A26DFA94BBF3672869BDF6BA2</vt:lpwstr>
  </property>
  <property fmtid="{D5CDD505-2E9C-101B-9397-08002B2CF9AE}" pid="12" name="SubProject">
    <vt:lpwstr>Advanced training</vt:lpwstr>
  </property>
  <property fmtid="{D5CDD505-2E9C-101B-9397-08002B2CF9AE}" pid="13" name="Country">
    <vt:lpwstr>USA</vt:lpwstr>
  </property>
  <property fmtid="{D5CDD505-2E9C-101B-9397-08002B2CF9AE}" pid="14" name="Project">
    <vt:lpwstr>698;#543|a131d98c-e2a3-4569-aab7-809f78c1fe05</vt:lpwstr>
  </property>
  <property fmtid="{D5CDD505-2E9C-101B-9397-08002B2CF9AE}" pid="15" name="ProjectTaxHTField0">
    <vt:lpwstr>543|a131d98c-e2a3-4569-aab7-809f78c1fe05</vt:lpwstr>
  </property>
  <property fmtid="{D5CDD505-2E9C-101B-9397-08002B2CF9AE}" pid="16" name="display_urn:schemas-microsoft-com:office:office#Editor">
    <vt:lpwstr>Alex Lincoln</vt:lpwstr>
  </property>
  <property fmtid="{D5CDD505-2E9C-101B-9397-08002B2CF9AE}" pid="17" name="display_urn:schemas-microsoft-com:office:office#Author">
    <vt:lpwstr>Alex Lincoln</vt:lpwstr>
  </property>
  <property fmtid="{D5CDD505-2E9C-101B-9397-08002B2CF9AE}" pid="18" name="SharedWithUsers">
    <vt:lpwstr/>
  </property>
</Properties>
</file>